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7" r:id="rId2"/>
    <p:sldId id="315" r:id="rId3"/>
    <p:sldId id="316" r:id="rId4"/>
    <p:sldId id="317" r:id="rId5"/>
    <p:sldId id="318" r:id="rId6"/>
    <p:sldId id="319" r:id="rId7"/>
    <p:sldId id="320" r:id="rId8"/>
    <p:sldId id="321" r:id="rId9"/>
    <p:sldId id="323" r:id="rId10"/>
    <p:sldId id="335" r:id="rId11"/>
    <p:sldId id="325" r:id="rId12"/>
    <p:sldId id="326" r:id="rId13"/>
    <p:sldId id="328" r:id="rId14"/>
    <p:sldId id="329" r:id="rId15"/>
    <p:sldId id="258" r:id="rId16"/>
    <p:sldId id="259" r:id="rId17"/>
    <p:sldId id="260" r:id="rId18"/>
    <p:sldId id="261" r:id="rId19"/>
    <p:sldId id="262" r:id="rId20"/>
    <p:sldId id="263" r:id="rId21"/>
    <p:sldId id="264" r:id="rId22"/>
    <p:sldId id="265" r:id="rId23"/>
    <p:sldId id="266" r:id="rId24"/>
    <p:sldId id="340"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338" r:id="rId39"/>
    <p:sldId id="286" r:id="rId40"/>
    <p:sldId id="287" r:id="rId41"/>
    <p:sldId id="288" r:id="rId42"/>
    <p:sldId id="339" r:id="rId43"/>
    <p:sldId id="289" r:id="rId44"/>
    <p:sldId id="290" r:id="rId45"/>
    <p:sldId id="336" r:id="rId46"/>
    <p:sldId id="291" r:id="rId47"/>
    <p:sldId id="292" r:id="rId48"/>
    <p:sldId id="293" r:id="rId49"/>
    <p:sldId id="294" r:id="rId50"/>
    <p:sldId id="295" r:id="rId51"/>
    <p:sldId id="296" r:id="rId52"/>
    <p:sldId id="337" r:id="rId53"/>
    <p:sldId id="297" r:id="rId54"/>
    <p:sldId id="299" r:id="rId55"/>
    <p:sldId id="300" r:id="rId56"/>
    <p:sldId id="302" r:id="rId57"/>
    <p:sldId id="301" r:id="rId58"/>
    <p:sldId id="303" r:id="rId59"/>
    <p:sldId id="305" r:id="rId60"/>
    <p:sldId id="306" r:id="rId61"/>
    <p:sldId id="307" r:id="rId62"/>
    <p:sldId id="308" r:id="rId63"/>
    <p:sldId id="309" r:id="rId64"/>
    <p:sldId id="310" r:id="rId65"/>
    <p:sldId id="311" r:id="rId66"/>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94709" autoAdjust="0"/>
  </p:normalViewPr>
  <p:slideViewPr>
    <p:cSldViewPr>
      <p:cViewPr varScale="1">
        <p:scale>
          <a:sx n="103" d="100"/>
          <a:sy n="103" d="100"/>
        </p:scale>
        <p:origin x="876" y="114"/>
      </p:cViewPr>
      <p:guideLst>
        <p:guide orient="horz" pos="2160"/>
        <p:guide pos="3840"/>
      </p:guideLst>
    </p:cSldViewPr>
  </p:slideViewPr>
  <p:outlineViewPr>
    <p:cViewPr>
      <p:scale>
        <a:sx n="33" d="100"/>
        <a:sy n="33" d="100"/>
      </p:scale>
      <p:origin x="24" y="27288"/>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1BD31AB1-6AD7-4E48-B378-DC74838FFC90}"/>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E978D499-6694-4DE5-8F2F-1366DB9D727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0FFA2D9-18C7-4432-A229-694DFF79CC95}"/>
              </a:ext>
            </a:extLst>
          </p:cNvPr>
          <p:cNvSpPr>
            <a:spLocks noGrp="1"/>
          </p:cNvSpPr>
          <p:nvPr>
            <p:ph type="sldNum" sz="quarter" idx="12"/>
          </p:nvPr>
        </p:nvSpPr>
        <p:spPr/>
        <p:txBody>
          <a:bodyPr/>
          <a:lstStyle>
            <a:lvl1pPr>
              <a:defRPr/>
            </a:lvl1pPr>
          </a:lstStyle>
          <a:p>
            <a:fld id="{F0F9AE62-280E-453C-8C7F-C940BF64689B}" type="slidenum">
              <a:rPr lang="en-US" altLang="en-US"/>
              <a:pPr/>
              <a:t>‹#›</a:t>
            </a:fld>
            <a:endParaRPr lang="en-US" altLang="en-US"/>
          </a:p>
        </p:txBody>
      </p:sp>
    </p:spTree>
    <p:extLst>
      <p:ext uri="{BB962C8B-B14F-4D97-AF65-F5344CB8AC3E}">
        <p14:creationId xmlns:p14="http://schemas.microsoft.com/office/powerpoint/2010/main" val="33986213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0CA1EA-09D7-48A6-AE9E-801AD15F9179}"/>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FF0F7D7-6557-4CA1-9DCD-69AF38BC932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17CB5F1-ED9C-42A8-9A8F-D5454C701585}"/>
              </a:ext>
            </a:extLst>
          </p:cNvPr>
          <p:cNvSpPr>
            <a:spLocks noGrp="1"/>
          </p:cNvSpPr>
          <p:nvPr>
            <p:ph type="sldNum" sz="quarter" idx="12"/>
          </p:nvPr>
        </p:nvSpPr>
        <p:spPr/>
        <p:txBody>
          <a:bodyPr/>
          <a:lstStyle>
            <a:lvl1pPr>
              <a:defRPr/>
            </a:lvl1pPr>
          </a:lstStyle>
          <a:p>
            <a:fld id="{B29DCE64-190A-473F-A304-2ED65033F3AA}" type="slidenum">
              <a:rPr lang="en-US" altLang="en-US"/>
              <a:pPr/>
              <a:t>‹#›</a:t>
            </a:fld>
            <a:endParaRPr lang="en-US" altLang="en-US"/>
          </a:p>
        </p:txBody>
      </p:sp>
    </p:spTree>
    <p:extLst>
      <p:ext uri="{BB962C8B-B14F-4D97-AF65-F5344CB8AC3E}">
        <p14:creationId xmlns:p14="http://schemas.microsoft.com/office/powerpoint/2010/main" val="2805434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29A51B-02DB-4F44-9F2D-4F3FC6809607}"/>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C2ED54DE-F57F-43B8-AFEC-42097D46E58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019A9F0-9AE1-4827-8649-F5A321C22214}"/>
              </a:ext>
            </a:extLst>
          </p:cNvPr>
          <p:cNvSpPr>
            <a:spLocks noGrp="1"/>
          </p:cNvSpPr>
          <p:nvPr>
            <p:ph type="sldNum" sz="quarter" idx="12"/>
          </p:nvPr>
        </p:nvSpPr>
        <p:spPr/>
        <p:txBody>
          <a:bodyPr/>
          <a:lstStyle>
            <a:lvl1pPr>
              <a:defRPr/>
            </a:lvl1pPr>
          </a:lstStyle>
          <a:p>
            <a:fld id="{B9E61D1C-F9F3-4C04-B3A2-D7D878A2B13D}" type="slidenum">
              <a:rPr lang="en-US" altLang="en-US"/>
              <a:pPr/>
              <a:t>‹#›</a:t>
            </a:fld>
            <a:endParaRPr lang="en-US" altLang="en-US"/>
          </a:p>
        </p:txBody>
      </p:sp>
    </p:spTree>
    <p:extLst>
      <p:ext uri="{BB962C8B-B14F-4D97-AF65-F5344CB8AC3E}">
        <p14:creationId xmlns:p14="http://schemas.microsoft.com/office/powerpoint/2010/main" val="84934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3BA9B0-C513-4269-A7DD-719FAF54AC79}"/>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9569458F-C245-40F7-B4AC-DDA9B210F51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E6362C0-7A4D-406A-B1FA-347E4E994B84}"/>
              </a:ext>
            </a:extLst>
          </p:cNvPr>
          <p:cNvSpPr>
            <a:spLocks noGrp="1"/>
          </p:cNvSpPr>
          <p:nvPr>
            <p:ph type="sldNum" sz="quarter" idx="12"/>
          </p:nvPr>
        </p:nvSpPr>
        <p:spPr/>
        <p:txBody>
          <a:bodyPr/>
          <a:lstStyle>
            <a:lvl1pPr>
              <a:defRPr/>
            </a:lvl1pPr>
          </a:lstStyle>
          <a:p>
            <a:fld id="{B6446128-CBF5-48C6-9529-14EB11E7C952}" type="slidenum">
              <a:rPr lang="en-US" altLang="en-US"/>
              <a:pPr/>
              <a:t>‹#›</a:t>
            </a:fld>
            <a:endParaRPr lang="en-US" altLang="en-US"/>
          </a:p>
        </p:txBody>
      </p:sp>
    </p:spTree>
    <p:extLst>
      <p:ext uri="{BB962C8B-B14F-4D97-AF65-F5344CB8AC3E}">
        <p14:creationId xmlns:p14="http://schemas.microsoft.com/office/powerpoint/2010/main" val="1813167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4E425BD-DB10-4F90-A1C6-E1ADF320AF45}"/>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3D9CBEA1-601C-416D-997F-EEBADF58D24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78130C7-B1CE-4E3B-AB24-40D40DA685DA}"/>
              </a:ext>
            </a:extLst>
          </p:cNvPr>
          <p:cNvSpPr>
            <a:spLocks noGrp="1"/>
          </p:cNvSpPr>
          <p:nvPr>
            <p:ph type="sldNum" sz="quarter" idx="12"/>
          </p:nvPr>
        </p:nvSpPr>
        <p:spPr/>
        <p:txBody>
          <a:bodyPr/>
          <a:lstStyle>
            <a:lvl1pPr>
              <a:defRPr/>
            </a:lvl1pPr>
          </a:lstStyle>
          <a:p>
            <a:fld id="{91125F20-5206-410A-9603-AB9CA9D2864A}" type="slidenum">
              <a:rPr lang="en-US" altLang="en-US"/>
              <a:pPr/>
              <a:t>‹#›</a:t>
            </a:fld>
            <a:endParaRPr lang="en-US" altLang="en-US"/>
          </a:p>
        </p:txBody>
      </p:sp>
    </p:spTree>
    <p:extLst>
      <p:ext uri="{BB962C8B-B14F-4D97-AF65-F5344CB8AC3E}">
        <p14:creationId xmlns:p14="http://schemas.microsoft.com/office/powerpoint/2010/main" val="4052573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707B270-1192-47A8-B4A8-B47E9679BB48}"/>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C00A12A5-E774-4D3A-B817-2BF9D85573D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9F6B8C4-3188-4AC6-9B5B-3D33D6053BA3}"/>
              </a:ext>
            </a:extLst>
          </p:cNvPr>
          <p:cNvSpPr>
            <a:spLocks noGrp="1"/>
          </p:cNvSpPr>
          <p:nvPr>
            <p:ph type="sldNum" sz="quarter" idx="12"/>
          </p:nvPr>
        </p:nvSpPr>
        <p:spPr/>
        <p:txBody>
          <a:bodyPr/>
          <a:lstStyle>
            <a:lvl1pPr>
              <a:defRPr/>
            </a:lvl1pPr>
          </a:lstStyle>
          <a:p>
            <a:fld id="{B14AC334-3F39-4468-BE7F-8DA97356AFD2}" type="slidenum">
              <a:rPr lang="en-US" altLang="en-US"/>
              <a:pPr/>
              <a:t>‹#›</a:t>
            </a:fld>
            <a:endParaRPr lang="en-US" altLang="en-US"/>
          </a:p>
        </p:txBody>
      </p:sp>
    </p:spTree>
    <p:extLst>
      <p:ext uri="{BB962C8B-B14F-4D97-AF65-F5344CB8AC3E}">
        <p14:creationId xmlns:p14="http://schemas.microsoft.com/office/powerpoint/2010/main" val="1020642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BAAE8298-2B66-4C3F-873E-9DD4651EA5AE}"/>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70C68170-045E-46DC-A4DA-30D2D7CFD68C}"/>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43F5A6C7-60AD-4C87-96A3-4946BFA31BC1}"/>
              </a:ext>
            </a:extLst>
          </p:cNvPr>
          <p:cNvSpPr>
            <a:spLocks noGrp="1"/>
          </p:cNvSpPr>
          <p:nvPr>
            <p:ph type="sldNum" sz="quarter" idx="12"/>
          </p:nvPr>
        </p:nvSpPr>
        <p:spPr/>
        <p:txBody>
          <a:bodyPr/>
          <a:lstStyle>
            <a:lvl1pPr>
              <a:defRPr/>
            </a:lvl1pPr>
          </a:lstStyle>
          <a:p>
            <a:fld id="{E0C3FC13-D969-49E4-81C2-C1DD46F3076C}" type="slidenum">
              <a:rPr lang="en-US" altLang="en-US"/>
              <a:pPr/>
              <a:t>‹#›</a:t>
            </a:fld>
            <a:endParaRPr lang="en-US" altLang="en-US"/>
          </a:p>
        </p:txBody>
      </p:sp>
    </p:spTree>
    <p:extLst>
      <p:ext uri="{BB962C8B-B14F-4D97-AF65-F5344CB8AC3E}">
        <p14:creationId xmlns:p14="http://schemas.microsoft.com/office/powerpoint/2010/main" val="22988137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52B2A53-F153-4CC6-878C-C200968DB23C}"/>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52C6A6AA-EACB-45CB-B9C4-0125A67AFEE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FD8E89ED-A05F-49E3-8C27-5967B866089A}"/>
              </a:ext>
            </a:extLst>
          </p:cNvPr>
          <p:cNvSpPr>
            <a:spLocks noGrp="1"/>
          </p:cNvSpPr>
          <p:nvPr>
            <p:ph type="sldNum" sz="quarter" idx="12"/>
          </p:nvPr>
        </p:nvSpPr>
        <p:spPr/>
        <p:txBody>
          <a:bodyPr/>
          <a:lstStyle>
            <a:lvl1pPr>
              <a:defRPr/>
            </a:lvl1pPr>
          </a:lstStyle>
          <a:p>
            <a:fld id="{AAC45754-61F9-473A-882C-2541FBC2D86F}" type="slidenum">
              <a:rPr lang="en-US" altLang="en-US"/>
              <a:pPr/>
              <a:t>‹#›</a:t>
            </a:fld>
            <a:endParaRPr lang="en-US" altLang="en-US"/>
          </a:p>
        </p:txBody>
      </p:sp>
    </p:spTree>
    <p:extLst>
      <p:ext uri="{BB962C8B-B14F-4D97-AF65-F5344CB8AC3E}">
        <p14:creationId xmlns:p14="http://schemas.microsoft.com/office/powerpoint/2010/main" val="2409416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BB4BDF0-AE3C-404E-8098-35F3AC9644A6}"/>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DC1D7424-32D4-426A-983D-F0BFCC8A7FA9}"/>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1D4276A-BAAF-40E3-9471-D09380484030}"/>
              </a:ext>
            </a:extLst>
          </p:cNvPr>
          <p:cNvSpPr>
            <a:spLocks noGrp="1"/>
          </p:cNvSpPr>
          <p:nvPr>
            <p:ph type="sldNum" sz="quarter" idx="12"/>
          </p:nvPr>
        </p:nvSpPr>
        <p:spPr/>
        <p:txBody>
          <a:bodyPr/>
          <a:lstStyle>
            <a:lvl1pPr>
              <a:defRPr/>
            </a:lvl1pPr>
          </a:lstStyle>
          <a:p>
            <a:fld id="{A79DF5D1-0E47-4308-9D3B-084C0ECB9177}" type="slidenum">
              <a:rPr lang="en-US" altLang="en-US"/>
              <a:pPr/>
              <a:t>‹#›</a:t>
            </a:fld>
            <a:endParaRPr lang="en-US" altLang="en-US"/>
          </a:p>
        </p:txBody>
      </p:sp>
    </p:spTree>
    <p:extLst>
      <p:ext uri="{BB962C8B-B14F-4D97-AF65-F5344CB8AC3E}">
        <p14:creationId xmlns:p14="http://schemas.microsoft.com/office/powerpoint/2010/main" val="1179043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48EBFE3-2E77-4B6C-A59E-5B2E17CBF2D2}"/>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81FC1A10-0E8E-4433-9B67-62B122E9A7F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D041B97-C41C-4DD9-AFF4-A6993605D44A}"/>
              </a:ext>
            </a:extLst>
          </p:cNvPr>
          <p:cNvSpPr>
            <a:spLocks noGrp="1"/>
          </p:cNvSpPr>
          <p:nvPr>
            <p:ph type="sldNum" sz="quarter" idx="12"/>
          </p:nvPr>
        </p:nvSpPr>
        <p:spPr/>
        <p:txBody>
          <a:bodyPr/>
          <a:lstStyle>
            <a:lvl1pPr>
              <a:defRPr/>
            </a:lvl1pPr>
          </a:lstStyle>
          <a:p>
            <a:fld id="{B691CBB0-EAD7-4EA7-97DF-E0F281507C0C}" type="slidenum">
              <a:rPr lang="en-US" altLang="en-US"/>
              <a:pPr/>
              <a:t>‹#›</a:t>
            </a:fld>
            <a:endParaRPr lang="en-US" altLang="en-US"/>
          </a:p>
        </p:txBody>
      </p:sp>
    </p:spTree>
    <p:extLst>
      <p:ext uri="{BB962C8B-B14F-4D97-AF65-F5344CB8AC3E}">
        <p14:creationId xmlns:p14="http://schemas.microsoft.com/office/powerpoint/2010/main" val="1485051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4CC687D8-DAFC-45B1-9364-825CEEDCEB88}"/>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4F4D166C-0E22-4841-9537-B0629EC5EE3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2A0C83B-33BF-408D-8946-8D68DB6DD7D2}"/>
              </a:ext>
            </a:extLst>
          </p:cNvPr>
          <p:cNvSpPr>
            <a:spLocks noGrp="1"/>
          </p:cNvSpPr>
          <p:nvPr>
            <p:ph type="sldNum" sz="quarter" idx="12"/>
          </p:nvPr>
        </p:nvSpPr>
        <p:spPr/>
        <p:txBody>
          <a:bodyPr/>
          <a:lstStyle>
            <a:lvl1pPr>
              <a:defRPr/>
            </a:lvl1pPr>
          </a:lstStyle>
          <a:p>
            <a:fld id="{9F97704B-691A-4ECE-86A2-43CC61695594}" type="slidenum">
              <a:rPr lang="en-US" altLang="en-US"/>
              <a:pPr/>
              <a:t>‹#›</a:t>
            </a:fld>
            <a:endParaRPr lang="en-US" altLang="en-US"/>
          </a:p>
        </p:txBody>
      </p:sp>
    </p:spTree>
    <p:extLst>
      <p:ext uri="{BB962C8B-B14F-4D97-AF65-F5344CB8AC3E}">
        <p14:creationId xmlns:p14="http://schemas.microsoft.com/office/powerpoint/2010/main" val="344440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81175"/>
          </a:schemeClr>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4652EF2-8018-4504-B459-9833630E9AF1}"/>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78DD117-463F-44E4-AF2F-0C8B85AE8542}"/>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24D4AD8-AD30-4388-8B10-A93F9C5156C6}"/>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defRPr>
            </a:lvl1pPr>
          </a:lstStyle>
          <a:p>
            <a:pPr>
              <a:defRPr/>
            </a:pPr>
            <a:endParaRPr lang="en-US"/>
          </a:p>
        </p:txBody>
      </p:sp>
      <p:sp>
        <p:nvSpPr>
          <p:cNvPr id="5" name="Footer Placeholder 4">
            <a:extLst>
              <a:ext uri="{FF2B5EF4-FFF2-40B4-BE49-F238E27FC236}">
                <a16:creationId xmlns:a16="http://schemas.microsoft.com/office/drawing/2014/main" id="{CC3C5F2F-A566-4AFA-8633-D91704F372DD}"/>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C77E6912-C69D-4EBA-84C6-EFA1D8D6FC22}"/>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defRPr>
            </a:lvl1pPr>
          </a:lstStyle>
          <a:p>
            <a:fld id="{C454117C-D771-4102-9772-F9E9A4074203}" type="slidenum">
              <a:rPr lang="en-US" altLang="en-US"/>
              <a:pPr/>
              <a:t>‹#›</a:t>
            </a:fld>
            <a:endParaRPr lang="en-US" alt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6.xml"/><Relationship Id="rId1" Type="http://schemas.openxmlformats.org/officeDocument/2006/relationships/video" Target="https://www.youtube.com/embed/CHdud9km7bQ?feature=oembed"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3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70.jpeg"/><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4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4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xml"/><Relationship Id="rId4" Type="http://schemas.openxmlformats.org/officeDocument/2006/relationships/image" Target="../media/image104.jpeg"/></Relationships>
</file>

<file path=ppt/slides/_rels/slide6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1E800B27-AD22-416C-AFB1-1B724CB15B0D}"/>
              </a:ext>
            </a:extLst>
          </p:cNvPr>
          <p:cNvSpPr>
            <a:spLocks noGrp="1" noChangeArrowheads="1"/>
          </p:cNvSpPr>
          <p:nvPr>
            <p:ph type="ctrTitle"/>
          </p:nvPr>
        </p:nvSpPr>
        <p:spPr/>
        <p:txBody>
          <a:bodyPr/>
          <a:lstStyle/>
          <a:p>
            <a:pPr eaLnBrk="1" hangingPunct="1"/>
            <a:r>
              <a:rPr lang="en-US" altLang="en-US">
                <a:latin typeface="Verdana" panose="020B0604030504040204" pitchFamily="34" charset="0"/>
                <a:ea typeface="Verdana" panose="020B0604030504040204" pitchFamily="34" charset="0"/>
                <a:cs typeface="Verdana" panose="020B0604030504040204" pitchFamily="34" charset="0"/>
              </a:rPr>
              <a:t>Expressionism in</a:t>
            </a:r>
            <a:br>
              <a:rPr lang="en-US" altLang="en-US">
                <a:latin typeface="Verdana" panose="020B0604030504040204" pitchFamily="34" charset="0"/>
                <a:ea typeface="Verdana" panose="020B0604030504040204" pitchFamily="34" charset="0"/>
                <a:cs typeface="Verdana" panose="020B0604030504040204" pitchFamily="34" charset="0"/>
              </a:rPr>
            </a:br>
            <a:r>
              <a:rPr lang="en-US" altLang="en-US">
                <a:latin typeface="Verdana" panose="020B0604030504040204" pitchFamily="34" charset="0"/>
                <a:ea typeface="Verdana" panose="020B0604030504040204" pitchFamily="34" charset="0"/>
                <a:cs typeface="Verdana" panose="020B0604030504040204" pitchFamily="34" charset="0"/>
              </a:rPr>
              <a:t>Germany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9C4E0949-9DEA-48F0-837E-F14BAC6F105B}"/>
              </a:ext>
            </a:extLst>
          </p:cNvPr>
          <p:cNvSpPr>
            <a:spLocks noGrp="1" noChangeArrowheads="1"/>
          </p:cNvSpPr>
          <p:nvPr>
            <p:ph type="title"/>
          </p:nvPr>
        </p:nvSpPr>
        <p:spPr>
          <a:xfrm>
            <a:off x="1981200" y="274638"/>
            <a:ext cx="8229600" cy="1249362"/>
          </a:xfrm>
        </p:spPr>
        <p:txBody>
          <a:bodyPr/>
          <a:lstStyle/>
          <a:p>
            <a:pPr algn="l" eaLnBrk="1" hangingPunct="1"/>
            <a:r>
              <a:rPr lang="en-US" altLang="en-US" sz="1600" b="1" dirty="0">
                <a:latin typeface="Verdana" panose="020B0604030504040204" pitchFamily="34" charset="0"/>
                <a:ea typeface="Verdana" panose="020B0604030504040204" pitchFamily="34" charset="0"/>
                <a:cs typeface="Verdana" panose="020B0604030504040204" pitchFamily="34" charset="0"/>
              </a:rPr>
              <a:t>Käthe Kollwitz</a:t>
            </a:r>
            <a:r>
              <a:rPr lang="en-US" altLang="en-US" sz="1600" dirty="0">
                <a:latin typeface="Verdana" panose="020B0604030504040204" pitchFamily="34" charset="0"/>
                <a:ea typeface="Verdana" panose="020B0604030504040204" pitchFamily="34" charset="0"/>
                <a:cs typeface="Verdana" panose="020B0604030504040204" pitchFamily="34" charset="0"/>
              </a:rPr>
              <a:t> (German 1867-1945), </a:t>
            </a:r>
            <a:r>
              <a:rPr lang="en-US" altLang="en-US" sz="1600" i="1" dirty="0">
                <a:latin typeface="Verdana" panose="020B0604030504040204" pitchFamily="34" charset="0"/>
                <a:ea typeface="Verdana" panose="020B0604030504040204" pitchFamily="34" charset="0"/>
                <a:cs typeface="Verdana" panose="020B0604030504040204" pitchFamily="34" charset="0"/>
              </a:rPr>
              <a:t>Woman with Dead child</a:t>
            </a:r>
            <a:r>
              <a:rPr lang="en-US" altLang="en-US" sz="1600" dirty="0">
                <a:latin typeface="Verdana" panose="020B0604030504040204" pitchFamily="34" charset="0"/>
                <a:ea typeface="Verdana" panose="020B0604030504040204" pitchFamily="34" charset="0"/>
                <a:cs typeface="Verdana" panose="020B0604030504040204" pitchFamily="34" charset="0"/>
              </a:rPr>
              <a:t>, 1903, etching with engraving overprinted with a gold tone plate, 47.6 x 41.9 cm</a:t>
            </a:r>
            <a:br>
              <a:rPr lang="en-US" altLang="en-US" sz="1600" dirty="0">
                <a:latin typeface="Verdana" panose="020B0604030504040204" pitchFamily="34" charset="0"/>
                <a:ea typeface="Verdana" panose="020B0604030504040204" pitchFamily="34" charset="0"/>
                <a:cs typeface="Verdana" panose="020B0604030504040204" pitchFamily="34" charset="0"/>
              </a:rPr>
            </a:br>
            <a:r>
              <a:rPr lang="en-US" altLang="en-US" sz="1600" b="1" dirty="0">
                <a:latin typeface="Verdana" panose="020B0604030504040204" pitchFamily="34" charset="0"/>
                <a:ea typeface="Verdana" panose="020B0604030504040204" pitchFamily="34" charset="0"/>
                <a:cs typeface="Verdana" panose="020B0604030504040204" pitchFamily="34" charset="0"/>
              </a:rPr>
              <a:t>Paula Modersohn-Becker</a:t>
            </a:r>
            <a:r>
              <a:rPr lang="en-US" altLang="en-US" sz="1600" dirty="0">
                <a:latin typeface="Verdana" panose="020B0604030504040204" pitchFamily="34" charset="0"/>
                <a:ea typeface="Verdana" panose="020B0604030504040204" pitchFamily="34" charset="0"/>
                <a:cs typeface="Verdana" panose="020B0604030504040204" pitchFamily="34" charset="0"/>
              </a:rPr>
              <a:t> (German 1876-1907), </a:t>
            </a:r>
            <a:r>
              <a:rPr lang="en-US" altLang="en-US" sz="1600" i="1" dirty="0">
                <a:latin typeface="Verdana" panose="020B0604030504040204" pitchFamily="34" charset="0"/>
                <a:ea typeface="Verdana" panose="020B0604030504040204" pitchFamily="34" charset="0"/>
                <a:cs typeface="Verdana" panose="020B0604030504040204" pitchFamily="34" charset="0"/>
              </a:rPr>
              <a:t>Reclining Mother and Child</a:t>
            </a:r>
            <a:r>
              <a:rPr lang="en-US" altLang="en-US" sz="1600" dirty="0">
                <a:latin typeface="Verdana" panose="020B0604030504040204" pitchFamily="34" charset="0"/>
                <a:ea typeface="Verdana" panose="020B0604030504040204" pitchFamily="34" charset="0"/>
                <a:cs typeface="Verdana" panose="020B0604030504040204" pitchFamily="34" charset="0"/>
              </a:rPr>
              <a:t>, oil on canvas, 124.7 x 82 cm. 1906 (right</a:t>
            </a:r>
            <a:r>
              <a:rPr lang="en-US" altLang="en-US" sz="1400" dirty="0">
                <a:latin typeface="Verdana" panose="020B0604030504040204" pitchFamily="34" charset="0"/>
                <a:ea typeface="Verdana" panose="020B0604030504040204" pitchFamily="34" charset="0"/>
                <a:cs typeface="Verdana" panose="020B0604030504040204" pitchFamily="34" charset="0"/>
              </a:rPr>
              <a:t>)</a:t>
            </a:r>
          </a:p>
        </p:txBody>
      </p:sp>
      <p:pic>
        <p:nvPicPr>
          <p:cNvPr id="12291" name="Picture 3" descr="kollwitz_Woman_with_Dead_Child_etching_1903_jpg">
            <a:extLst>
              <a:ext uri="{FF2B5EF4-FFF2-40B4-BE49-F238E27FC236}">
                <a16:creationId xmlns:a16="http://schemas.microsoft.com/office/drawing/2014/main" id="{FB5EA20B-07DA-4D3C-991F-14B6F2EA57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646512"/>
            <a:ext cx="4419600" cy="3907876"/>
          </a:xfrm>
          <a:prstGeom prst="rect">
            <a:avLst/>
          </a:prstGeom>
          <a:noFill/>
          <a:ln w="9525">
            <a:solidFill>
              <a:srgbClr val="969696"/>
            </a:solidFill>
            <a:miter lim="800000"/>
            <a:headEnd/>
            <a:tailEnd/>
          </a:ln>
          <a:extLst>
            <a:ext uri="{909E8E84-426E-40DD-AFC4-6F175D3DCCD1}">
              <a14:hiddenFill xmlns:a14="http://schemas.microsoft.com/office/drawing/2010/main">
                <a:solidFill>
                  <a:srgbClr val="FFFFFF"/>
                </a:solidFill>
              </a14:hiddenFill>
            </a:ext>
          </a:extLst>
        </p:spPr>
      </p:pic>
      <p:pic>
        <p:nvPicPr>
          <p:cNvPr id="12292" name="Picture 4" descr="modersohn_becker_mother_child_nude">
            <a:extLst>
              <a:ext uri="{FF2B5EF4-FFF2-40B4-BE49-F238E27FC236}">
                <a16:creationId xmlns:a16="http://schemas.microsoft.com/office/drawing/2014/main" id="{AB6D620C-B8CF-4AED-B2EF-8EE28B09D5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770064"/>
            <a:ext cx="5196852" cy="3487736"/>
          </a:xfrm>
          <a:prstGeom prst="rect">
            <a:avLst/>
          </a:prstGeom>
          <a:noFill/>
          <a:ln w="9525">
            <a:solidFill>
              <a:srgbClr val="969696"/>
            </a:solidFill>
            <a:miter lim="800000"/>
            <a:headEnd/>
            <a:tailEnd/>
          </a:ln>
          <a:extLst>
            <a:ext uri="{909E8E84-426E-40DD-AFC4-6F175D3DCCD1}">
              <a14:hiddenFill xmlns:a14="http://schemas.microsoft.com/office/drawing/2010/main">
                <a:solidFill>
                  <a:srgbClr val="FFFFFF"/>
                </a:solidFill>
              </a14:hiddenFill>
            </a:ext>
          </a:extLst>
        </p:spPr>
      </p:pic>
      <p:sp>
        <p:nvSpPr>
          <p:cNvPr id="12293" name="Text Box 5">
            <a:extLst>
              <a:ext uri="{FF2B5EF4-FFF2-40B4-BE49-F238E27FC236}">
                <a16:creationId xmlns:a16="http://schemas.microsoft.com/office/drawing/2014/main" id="{D86E1579-D88D-41E9-90AE-CA67CBB3DCED}"/>
              </a:ext>
            </a:extLst>
          </p:cNvPr>
          <p:cNvSpPr txBox="1">
            <a:spLocks noChangeArrowheads="1"/>
          </p:cNvSpPr>
          <p:nvPr/>
        </p:nvSpPr>
        <p:spPr bwMode="auto">
          <a:xfrm>
            <a:off x="1981200" y="5638801"/>
            <a:ext cx="81422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The maternal nude is a new subject in the history of Western art </a:t>
            </a:r>
          </a:p>
          <a:p>
            <a:pPr eaLnBrk="1" hangingPunct="1"/>
            <a:r>
              <a:rPr lang="en-US" altLang="en-US"/>
              <a:t>introduced by women artists to tell of a woman’s experience of body and life.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a:extLst>
              <a:ext uri="{FF2B5EF4-FFF2-40B4-BE49-F238E27FC236}">
                <a16:creationId xmlns:a16="http://schemas.microsoft.com/office/drawing/2014/main" id="{612E8E86-0034-4746-80F3-E9B2224A134C}"/>
              </a:ext>
            </a:extLst>
          </p:cNvPr>
          <p:cNvSpPr>
            <a:spLocks noGrp="1" noChangeArrowheads="1"/>
          </p:cNvSpPr>
          <p:nvPr>
            <p:ph type="title"/>
          </p:nvPr>
        </p:nvSpPr>
        <p:spPr>
          <a:xfrm>
            <a:off x="1981200" y="274638"/>
            <a:ext cx="8229600" cy="563562"/>
          </a:xfrm>
        </p:spPr>
        <p:txBody>
          <a:bodyPr rtlCol="0">
            <a:normAutofit fontScale="90000"/>
          </a:bodyPr>
          <a:lstStyle/>
          <a:p>
            <a:pPr eaLnBrk="1" fontAlgn="auto" hangingPunct="1">
              <a:spcAft>
                <a:spcPts val="0"/>
              </a:spcAft>
              <a:defRPr/>
            </a:pPr>
            <a:r>
              <a:rPr lang="en-US" sz="1800" b="1" dirty="0">
                <a:latin typeface="Verdana" pitchFamily="34" charset="0"/>
                <a:ea typeface="Verdana" pitchFamily="34" charset="0"/>
                <a:cs typeface="Verdana" pitchFamily="34" charset="0"/>
              </a:rPr>
              <a:t>Käthe Kollwitz</a:t>
            </a:r>
            <a:r>
              <a:rPr lang="en-US" sz="1800" dirty="0">
                <a:latin typeface="Verdana" pitchFamily="34" charset="0"/>
                <a:ea typeface="Verdana" pitchFamily="34" charset="0"/>
                <a:cs typeface="Verdana" pitchFamily="34" charset="0"/>
              </a:rPr>
              <a:t>, </a:t>
            </a:r>
            <a:r>
              <a:rPr lang="en-US" sz="1800" i="1" dirty="0">
                <a:latin typeface="Verdana" pitchFamily="34" charset="0"/>
                <a:ea typeface="Verdana" pitchFamily="34" charset="0"/>
                <a:cs typeface="Verdana" pitchFamily="34" charset="0"/>
              </a:rPr>
              <a:t>The Volunteers,</a:t>
            </a:r>
            <a:r>
              <a:rPr lang="en-US" sz="1800" dirty="0">
                <a:latin typeface="Verdana" pitchFamily="34" charset="0"/>
                <a:ea typeface="Verdana" pitchFamily="34" charset="0"/>
                <a:cs typeface="Verdana" pitchFamily="34" charset="0"/>
              </a:rPr>
              <a:t> 1924, woodcut.  Part of the </a:t>
            </a:r>
            <a:r>
              <a:rPr lang="en-US" sz="1800" i="1" dirty="0">
                <a:latin typeface="Verdana" pitchFamily="34" charset="0"/>
                <a:ea typeface="Verdana" pitchFamily="34" charset="0"/>
                <a:cs typeface="Verdana" pitchFamily="34" charset="0"/>
              </a:rPr>
              <a:t>War Cycle</a:t>
            </a:r>
          </a:p>
        </p:txBody>
      </p:sp>
      <p:pic>
        <p:nvPicPr>
          <p:cNvPr id="13315" name="Picture 3" descr="kollwitz_volunteers_1924">
            <a:extLst>
              <a:ext uri="{FF2B5EF4-FFF2-40B4-BE49-F238E27FC236}">
                <a16:creationId xmlns:a16="http://schemas.microsoft.com/office/drawing/2014/main" id="{3803D539-1B33-4762-BD85-A8EDEC87DB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914400"/>
            <a:ext cx="8020050" cy="5621338"/>
          </a:xfrm>
          <a:prstGeom prst="rect">
            <a:avLst/>
          </a:prstGeom>
          <a:noFill/>
          <a:ln w="9525">
            <a:solidFill>
              <a:srgbClr val="969696"/>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1B146B4A-469D-402C-930F-62A897ACB06D}"/>
              </a:ext>
            </a:extLst>
          </p:cNvPr>
          <p:cNvSpPr>
            <a:spLocks noGrp="1" noChangeArrowheads="1"/>
          </p:cNvSpPr>
          <p:nvPr>
            <p:ph type="title"/>
          </p:nvPr>
        </p:nvSpPr>
        <p:spPr>
          <a:xfrm>
            <a:off x="685800" y="66546"/>
            <a:ext cx="10820400" cy="1425705"/>
          </a:xfrm>
        </p:spPr>
        <p:txBody>
          <a:bodyPr/>
          <a:lstStyle/>
          <a:p>
            <a:pPr algn="l" eaLnBrk="1" hangingPunct="1"/>
            <a:r>
              <a:rPr lang="en-US" altLang="en-US" sz="1800" b="1" dirty="0">
                <a:latin typeface="Verdana" panose="020B0604030504040204" pitchFamily="34" charset="0"/>
                <a:ea typeface="Verdana" panose="020B0604030504040204" pitchFamily="34" charset="0"/>
                <a:cs typeface="Verdana" panose="020B0604030504040204" pitchFamily="34" charset="0"/>
              </a:rPr>
              <a:t>Käthe Kollwitz</a:t>
            </a:r>
            <a:r>
              <a:rPr lang="en-US" altLang="en-US" sz="1800" i="1" dirty="0">
                <a:latin typeface="Verdana" panose="020B0604030504040204" pitchFamily="34" charset="0"/>
                <a:ea typeface="Verdana" panose="020B0604030504040204" pitchFamily="34" charset="0"/>
                <a:cs typeface="Verdana" panose="020B0604030504040204" pitchFamily="34" charset="0"/>
              </a:rPr>
              <a:t>, The Sacrifice</a:t>
            </a:r>
            <a:r>
              <a:rPr lang="en-US" altLang="en-US" sz="1800" dirty="0">
                <a:latin typeface="Verdana" panose="020B0604030504040204" pitchFamily="34" charset="0"/>
                <a:ea typeface="Verdana" panose="020B0604030504040204" pitchFamily="34" charset="0"/>
                <a:cs typeface="Verdana" panose="020B0604030504040204" pitchFamily="34" charset="0"/>
              </a:rPr>
              <a:t>, woodcut, 1924, part of </a:t>
            </a:r>
            <a:r>
              <a:rPr lang="en-US" altLang="en-US" sz="1800" i="1" dirty="0">
                <a:latin typeface="Verdana" panose="020B0604030504040204" pitchFamily="34" charset="0"/>
                <a:ea typeface="Verdana" panose="020B0604030504040204" pitchFamily="34" charset="0"/>
                <a:cs typeface="Verdana" panose="020B0604030504040204" pitchFamily="34" charset="0"/>
              </a:rPr>
              <a:t>War Cycle</a:t>
            </a:r>
            <a:r>
              <a:rPr lang="en-US" altLang="en-US" sz="1800" dirty="0">
                <a:latin typeface="Verdana" panose="020B0604030504040204" pitchFamily="34" charset="0"/>
                <a:ea typeface="Verdana" panose="020B0604030504040204" pitchFamily="34" charset="0"/>
                <a:cs typeface="Verdana" panose="020B0604030504040204" pitchFamily="34" charset="0"/>
              </a:rPr>
              <a:t> </a:t>
            </a:r>
            <a:br>
              <a:rPr lang="en-US" altLang="en-US" sz="1800" dirty="0">
                <a:latin typeface="Verdana" panose="020B0604030504040204" pitchFamily="34" charset="0"/>
                <a:ea typeface="Verdana" panose="020B0604030504040204" pitchFamily="34" charset="0"/>
                <a:cs typeface="Verdana" panose="020B0604030504040204" pitchFamily="34" charset="0"/>
              </a:rPr>
            </a:br>
            <a:br>
              <a:rPr lang="en-US" altLang="en-US" sz="1800" dirty="0">
                <a:latin typeface="Verdana" panose="020B0604030504040204" pitchFamily="34" charset="0"/>
                <a:ea typeface="Verdana" panose="020B0604030504040204" pitchFamily="34" charset="0"/>
                <a:cs typeface="Verdana" panose="020B0604030504040204" pitchFamily="34" charset="0"/>
              </a:rPr>
            </a:br>
            <a:r>
              <a:rPr lang="en-US" altLang="en-US" sz="1800" dirty="0">
                <a:latin typeface="Verdana" panose="020B0604030504040204" pitchFamily="34" charset="0"/>
                <a:ea typeface="Verdana" panose="020B0604030504040204" pitchFamily="34" charset="0"/>
                <a:cs typeface="Verdana" panose="020B0604030504040204" pitchFamily="34" charset="0"/>
              </a:rPr>
              <a:t>(right) </a:t>
            </a:r>
            <a:r>
              <a:rPr lang="en-US" altLang="en-US" sz="1800" i="1" dirty="0" err="1">
                <a:latin typeface="Verdana" panose="020B0604030504040204" pitchFamily="34" charset="0"/>
                <a:ea typeface="Verdana" panose="020B0604030504040204" pitchFamily="34" charset="0"/>
                <a:cs typeface="Verdana" panose="020B0604030504040204" pitchFamily="34" charset="0"/>
              </a:rPr>
              <a:t>Nie</a:t>
            </a:r>
            <a:r>
              <a:rPr lang="en-US" altLang="en-US" sz="1800" i="1" dirty="0">
                <a:latin typeface="Verdana" panose="020B0604030504040204" pitchFamily="34" charset="0"/>
                <a:ea typeface="Verdana" panose="020B0604030504040204" pitchFamily="34" charset="0"/>
                <a:cs typeface="Verdana" panose="020B0604030504040204" pitchFamily="34" charset="0"/>
              </a:rPr>
              <a:t> </a:t>
            </a:r>
            <a:r>
              <a:rPr lang="en-US" altLang="en-US" sz="1800" i="1" dirty="0" err="1">
                <a:latin typeface="Verdana" panose="020B0604030504040204" pitchFamily="34" charset="0"/>
                <a:ea typeface="Verdana" panose="020B0604030504040204" pitchFamily="34" charset="0"/>
                <a:cs typeface="Verdana" panose="020B0604030504040204" pitchFamily="34" charset="0"/>
              </a:rPr>
              <a:t>Wieder</a:t>
            </a:r>
            <a:r>
              <a:rPr lang="en-US" altLang="en-US" sz="1800" i="1" dirty="0">
                <a:latin typeface="Verdana" panose="020B0604030504040204" pitchFamily="34" charset="0"/>
                <a:ea typeface="Verdana" panose="020B0604030504040204" pitchFamily="34" charset="0"/>
                <a:cs typeface="Verdana" panose="020B0604030504040204" pitchFamily="34" charset="0"/>
              </a:rPr>
              <a:t> </a:t>
            </a:r>
            <a:r>
              <a:rPr lang="en-US" altLang="en-US" sz="1800" i="1" dirty="0" err="1">
                <a:latin typeface="Verdana" panose="020B0604030504040204" pitchFamily="34" charset="0"/>
                <a:ea typeface="Verdana" panose="020B0604030504040204" pitchFamily="34" charset="0"/>
                <a:cs typeface="Verdana" panose="020B0604030504040204" pitchFamily="34" charset="0"/>
              </a:rPr>
              <a:t>Kreig</a:t>
            </a:r>
            <a:r>
              <a:rPr lang="en-US" altLang="en-US" sz="1800" i="1" dirty="0">
                <a:latin typeface="Verdana" panose="020B0604030504040204" pitchFamily="34" charset="0"/>
                <a:ea typeface="Verdana" panose="020B0604030504040204" pitchFamily="34" charset="0"/>
                <a:cs typeface="Verdana" panose="020B0604030504040204" pitchFamily="34" charset="0"/>
              </a:rPr>
              <a:t>! (No More War!), </a:t>
            </a:r>
            <a:r>
              <a:rPr lang="en-US" altLang="en-US" sz="1800" dirty="0" err="1">
                <a:latin typeface="Verdana" panose="020B0604030504040204" pitchFamily="34" charset="0"/>
                <a:ea typeface="Verdana" panose="020B0604030504040204" pitchFamily="34" charset="0"/>
                <a:cs typeface="Verdana" panose="020B0604030504040204" pitchFamily="34" charset="0"/>
              </a:rPr>
              <a:t>litho</a:t>
            </a:r>
            <a:r>
              <a:rPr lang="en-US" altLang="en-US" sz="1800" dirty="0">
                <a:latin typeface="Verdana" panose="020B0604030504040204" pitchFamily="34" charset="0"/>
                <a:ea typeface="Verdana" panose="020B0604030504040204" pitchFamily="34" charset="0"/>
                <a:cs typeface="Verdana" panose="020B0604030504040204" pitchFamily="34" charset="0"/>
              </a:rPr>
              <a:t> poster for the Social Democratic Party, 1924</a:t>
            </a:r>
          </a:p>
        </p:txBody>
      </p:sp>
      <p:pic>
        <p:nvPicPr>
          <p:cNvPr id="14340" name="Picture 4" descr="kollwitz nie wieder krieg">
            <a:extLst>
              <a:ext uri="{FF2B5EF4-FFF2-40B4-BE49-F238E27FC236}">
                <a16:creationId xmlns:a16="http://schemas.microsoft.com/office/drawing/2014/main" id="{CEC03D10-F53E-4653-B046-3C0AFAB3F6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0" y="1385650"/>
            <a:ext cx="3886200" cy="5129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kollwitz_war_series_mother_baby_woodcut_1924">
            <a:extLst>
              <a:ext uri="{FF2B5EF4-FFF2-40B4-BE49-F238E27FC236}">
                <a16:creationId xmlns:a16="http://schemas.microsoft.com/office/drawing/2014/main" id="{D3063C9A-58BD-4EF2-A024-7567B1E978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090" y="1501905"/>
            <a:ext cx="5387975" cy="501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72D84D2D-ACA8-45E2-ADF5-118EF7AB5D8F}"/>
              </a:ext>
            </a:extLst>
          </p:cNvPr>
          <p:cNvSpPr>
            <a:spLocks noGrp="1" noChangeArrowheads="1"/>
          </p:cNvSpPr>
          <p:nvPr>
            <p:ph type="title"/>
          </p:nvPr>
        </p:nvSpPr>
        <p:spPr>
          <a:xfrm>
            <a:off x="1981200" y="0"/>
            <a:ext cx="8229600" cy="2438400"/>
          </a:xfrm>
        </p:spPr>
        <p:txBody>
          <a:bodyPr/>
          <a:lstStyle/>
          <a:p>
            <a:pPr algn="l" eaLnBrk="1" hangingPunct="1"/>
            <a:r>
              <a:rPr lang="en-US" altLang="en-US" sz="1600" b="1" dirty="0">
                <a:latin typeface="Verdana" panose="020B0604030504040204" pitchFamily="34" charset="0"/>
                <a:ea typeface="Verdana" panose="020B0604030504040204" pitchFamily="34" charset="0"/>
                <a:cs typeface="Verdana" panose="020B0604030504040204" pitchFamily="34" charset="0"/>
              </a:rPr>
              <a:t>Käthe Kollwitz</a:t>
            </a:r>
            <a:r>
              <a:rPr lang="en-US" altLang="en-US" sz="1600" dirty="0">
                <a:latin typeface="Verdana" panose="020B0604030504040204" pitchFamily="34" charset="0"/>
                <a:ea typeface="Verdana" panose="020B0604030504040204" pitchFamily="34" charset="0"/>
                <a:cs typeface="Verdana" panose="020B0604030504040204" pitchFamily="34" charset="0"/>
              </a:rPr>
              <a:t>, </a:t>
            </a:r>
            <a:r>
              <a:rPr lang="en-US" altLang="en-US" sz="1600" i="1" dirty="0">
                <a:latin typeface="Verdana" panose="020B0604030504040204" pitchFamily="34" charset="0"/>
                <a:ea typeface="Verdana" panose="020B0604030504040204" pitchFamily="34" charset="0"/>
                <a:cs typeface="Verdana" panose="020B0604030504040204" pitchFamily="34" charset="0"/>
              </a:rPr>
              <a:t>Death Seizing a Woman</a:t>
            </a:r>
            <a:r>
              <a:rPr lang="en-US" altLang="en-US" sz="1600" dirty="0">
                <a:latin typeface="Verdana" panose="020B0604030504040204" pitchFamily="34" charset="0"/>
                <a:ea typeface="Verdana" panose="020B0604030504040204" pitchFamily="34" charset="0"/>
                <a:cs typeface="Verdana" panose="020B0604030504040204" pitchFamily="34" charset="0"/>
              </a:rPr>
              <a:t>,1934, from the series </a:t>
            </a:r>
            <a:r>
              <a:rPr lang="en-US" altLang="en-US" sz="1600" i="1" dirty="0">
                <a:latin typeface="Verdana" panose="020B0604030504040204" pitchFamily="34" charset="0"/>
                <a:ea typeface="Verdana" panose="020B0604030504040204" pitchFamily="34" charset="0"/>
                <a:cs typeface="Verdana" panose="020B0604030504040204" pitchFamily="34" charset="0"/>
              </a:rPr>
              <a:t>Death</a:t>
            </a:r>
            <a:r>
              <a:rPr lang="en-US" altLang="en-US" sz="1600" dirty="0">
                <a:latin typeface="Verdana" panose="020B0604030504040204" pitchFamily="34" charset="0"/>
                <a:ea typeface="Verdana" panose="020B0604030504040204" pitchFamily="34" charset="0"/>
                <a:cs typeface="Verdana" panose="020B0604030504040204" pitchFamily="34" charset="0"/>
              </a:rPr>
              <a:t>, 1934-36, lithograph printed in black, 20 x 15”  MoMA NYC</a:t>
            </a:r>
            <a:br>
              <a:rPr lang="en-US" altLang="en-US" sz="1600" dirty="0">
                <a:latin typeface="Verdana" panose="020B0604030504040204" pitchFamily="34" charset="0"/>
                <a:ea typeface="Verdana" panose="020B0604030504040204" pitchFamily="34" charset="0"/>
                <a:cs typeface="Verdana" panose="020B0604030504040204" pitchFamily="34" charset="0"/>
              </a:rPr>
            </a:br>
            <a:r>
              <a:rPr lang="en-US" altLang="en-US" sz="1600" dirty="0">
                <a:latin typeface="Verdana" panose="020B0604030504040204" pitchFamily="34" charset="0"/>
                <a:ea typeface="Verdana" panose="020B0604030504040204" pitchFamily="34" charset="0"/>
                <a:cs typeface="Verdana" panose="020B0604030504040204" pitchFamily="34" charset="0"/>
              </a:rPr>
              <a:t>(right) </a:t>
            </a:r>
            <a:r>
              <a:rPr lang="en-US" altLang="en-US" sz="1600" i="1" dirty="0">
                <a:latin typeface="Verdana" panose="020B0604030504040204" pitchFamily="34" charset="0"/>
                <a:ea typeface="Verdana" panose="020B0604030504040204" pitchFamily="34" charset="0"/>
                <a:cs typeface="Verdana" panose="020B0604030504040204" pitchFamily="34" charset="0"/>
              </a:rPr>
              <a:t>Self Portrait</a:t>
            </a:r>
            <a:r>
              <a:rPr lang="en-US" altLang="en-US" sz="1600" dirty="0">
                <a:latin typeface="Verdana" panose="020B0604030504040204" pitchFamily="34" charset="0"/>
                <a:ea typeface="Verdana" panose="020B0604030504040204" pitchFamily="34" charset="0"/>
                <a:cs typeface="Verdana" panose="020B0604030504040204" pitchFamily="34" charset="0"/>
              </a:rPr>
              <a:t>, 1934, lithograph. </a:t>
            </a:r>
            <a:br>
              <a:rPr lang="en-US" altLang="en-US" sz="1600" dirty="0">
                <a:latin typeface="Verdana" panose="020B0604030504040204" pitchFamily="34" charset="0"/>
                <a:ea typeface="Verdana" panose="020B0604030504040204" pitchFamily="34" charset="0"/>
                <a:cs typeface="Verdana" panose="020B0604030504040204" pitchFamily="34" charset="0"/>
              </a:rPr>
            </a:br>
            <a:br>
              <a:rPr lang="en-US" altLang="en-US" sz="1600" dirty="0">
                <a:latin typeface="Verdana" panose="020B0604030504040204" pitchFamily="34" charset="0"/>
                <a:ea typeface="Verdana" panose="020B0604030504040204" pitchFamily="34" charset="0"/>
                <a:cs typeface="Verdana" panose="020B0604030504040204" pitchFamily="34" charset="0"/>
              </a:rPr>
            </a:br>
            <a:r>
              <a:rPr lang="en-US" altLang="en-US" sz="1600" dirty="0">
                <a:latin typeface="Verdana" panose="020B0604030504040204" pitchFamily="34" charset="0"/>
                <a:ea typeface="Verdana" panose="020B0604030504040204" pitchFamily="34" charset="0"/>
                <a:cs typeface="Verdana" panose="020B0604030504040204" pitchFamily="34" charset="0"/>
              </a:rPr>
              <a:t>In 1933 the Nazis made it illegal to display Kollwitz’s art and confiscated it, declaring "In the Third Reich mothers have no need to defend their children. The State does that.“  Kollwitz, the first woman elected to the Prussian Academy of Art in Berlin, was expelled. </a:t>
            </a:r>
          </a:p>
        </p:txBody>
      </p:sp>
      <p:pic>
        <p:nvPicPr>
          <p:cNvPr id="16387" name="Picture 4" descr="picKollwitzSelfportraitBlog-761183">
            <a:extLst>
              <a:ext uri="{FF2B5EF4-FFF2-40B4-BE49-F238E27FC236}">
                <a16:creationId xmlns:a16="http://schemas.microsoft.com/office/drawing/2014/main" id="{7B8FB984-9ADD-4845-A195-9A9ECCE1BA7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172201" y="2057401"/>
            <a:ext cx="4213225" cy="4525963"/>
          </a:xfrm>
          <a:noFill/>
        </p:spPr>
      </p:pic>
      <p:pic>
        <p:nvPicPr>
          <p:cNvPr id="16388" name="Picture 3" descr="death">
            <a:extLst>
              <a:ext uri="{FF2B5EF4-FFF2-40B4-BE49-F238E27FC236}">
                <a16:creationId xmlns:a16="http://schemas.microsoft.com/office/drawing/2014/main" id="{68265AAF-FD96-45AA-81F1-A09C0EE731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514600"/>
            <a:ext cx="3810000"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a:extLst>
              <a:ext uri="{FF2B5EF4-FFF2-40B4-BE49-F238E27FC236}">
                <a16:creationId xmlns:a16="http://schemas.microsoft.com/office/drawing/2014/main" id="{564E7B34-A79B-4CA5-9FE1-FDBD51E8E98D}"/>
              </a:ext>
            </a:extLst>
          </p:cNvPr>
          <p:cNvSpPr>
            <a:spLocks noGrp="1" noChangeArrowheads="1"/>
          </p:cNvSpPr>
          <p:nvPr>
            <p:ph type="title"/>
          </p:nvPr>
        </p:nvSpPr>
        <p:spPr>
          <a:xfrm>
            <a:off x="1981200" y="274638"/>
            <a:ext cx="8229600" cy="639762"/>
          </a:xfrm>
        </p:spPr>
        <p:txBody>
          <a:bodyPr rtlCol="0">
            <a:normAutofit fontScale="90000"/>
          </a:bodyPr>
          <a:lstStyle/>
          <a:p>
            <a:pPr eaLnBrk="1" fontAlgn="auto" hangingPunct="1">
              <a:spcAft>
                <a:spcPts val="0"/>
              </a:spcAft>
              <a:defRPr/>
            </a:pPr>
            <a:r>
              <a:rPr lang="en-US" sz="1800" b="1" dirty="0">
                <a:latin typeface="Verdana" pitchFamily="34" charset="0"/>
                <a:ea typeface="Verdana" pitchFamily="34" charset="0"/>
                <a:cs typeface="Verdana" pitchFamily="34" charset="0"/>
              </a:rPr>
              <a:t>Käthe Kollwitz</a:t>
            </a:r>
            <a:r>
              <a:rPr lang="en-US" sz="1800" dirty="0">
                <a:latin typeface="Verdana" pitchFamily="34" charset="0"/>
                <a:ea typeface="Verdana" pitchFamily="34" charset="0"/>
                <a:cs typeface="Verdana" pitchFamily="34" charset="0"/>
              </a:rPr>
              <a:t>, </a:t>
            </a:r>
            <a:r>
              <a:rPr lang="en-US" sz="1800" i="1" dirty="0">
                <a:latin typeface="Verdana" pitchFamily="34" charset="0"/>
                <a:ea typeface="Verdana" pitchFamily="34" charset="0"/>
                <a:cs typeface="Verdana" pitchFamily="34" charset="0"/>
              </a:rPr>
              <a:t>The Seed for Planting Shall Not Be Ground, </a:t>
            </a:r>
            <a:r>
              <a:rPr lang="en-US" sz="1800" dirty="0">
                <a:latin typeface="Verdana" pitchFamily="34" charset="0"/>
                <a:ea typeface="Verdana" pitchFamily="34" charset="0"/>
                <a:cs typeface="Verdana" pitchFamily="34" charset="0"/>
              </a:rPr>
              <a:t>1942, lithograph</a:t>
            </a:r>
          </a:p>
        </p:txBody>
      </p:sp>
      <p:pic>
        <p:nvPicPr>
          <p:cNvPr id="17411" name="Picture 3" descr="Kollwitz_seed_for_planting_must_not_be_ground_lithograph_1942">
            <a:extLst>
              <a:ext uri="{FF2B5EF4-FFF2-40B4-BE49-F238E27FC236}">
                <a16:creationId xmlns:a16="http://schemas.microsoft.com/office/drawing/2014/main" id="{763B2DB7-9327-4FF5-8372-89CB3BF5E0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5388" y="1239838"/>
            <a:ext cx="4570412" cy="462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40F0C99D-C503-4BD1-AE1A-A706D99E0562}"/>
              </a:ext>
            </a:extLst>
          </p:cNvPr>
          <p:cNvSpPr>
            <a:spLocks noGrp="1" noChangeArrowheads="1"/>
          </p:cNvSpPr>
          <p:nvPr>
            <p:ph type="title"/>
          </p:nvPr>
        </p:nvSpPr>
        <p:spPr>
          <a:xfrm>
            <a:off x="1905000" y="228600"/>
            <a:ext cx="4267200" cy="5410200"/>
          </a:xfrm>
        </p:spPr>
        <p:txBody>
          <a:bodyPr rtlCol="0">
            <a:normAutofit fontScale="90000"/>
          </a:bodyPr>
          <a:lstStyle/>
          <a:p>
            <a:pPr algn="l" eaLnBrk="1" fontAlgn="auto" hangingPunct="1">
              <a:spcAft>
                <a:spcPts val="0"/>
              </a:spcAft>
              <a:defRPr/>
            </a:pPr>
            <a:r>
              <a:rPr lang="en-US" sz="1800" b="1">
                <a:solidFill>
                  <a:srgbClr val="FF0000"/>
                </a:solidFill>
                <a:latin typeface="Verdana" pitchFamily="34" charset="0"/>
                <a:ea typeface="Verdana" pitchFamily="34" charset="0"/>
                <a:cs typeface="Verdana" pitchFamily="34" charset="0"/>
              </a:rPr>
              <a:t>Wassily Kandinsky</a:t>
            </a:r>
            <a:r>
              <a:rPr lang="en-US" sz="1800">
                <a:latin typeface="Verdana" pitchFamily="34" charset="0"/>
                <a:ea typeface="Verdana" pitchFamily="34" charset="0"/>
                <a:cs typeface="Verdana" pitchFamily="34" charset="0"/>
              </a:rPr>
              <a:t> </a:t>
            </a:r>
            <a:br>
              <a:rPr lang="en-US" sz="1800">
                <a:latin typeface="Verdana" pitchFamily="34" charset="0"/>
                <a:ea typeface="Verdana" pitchFamily="34" charset="0"/>
                <a:cs typeface="Verdana" pitchFamily="34" charset="0"/>
              </a:rPr>
            </a:br>
            <a:r>
              <a:rPr lang="en-US" sz="1800">
                <a:latin typeface="Verdana" pitchFamily="34" charset="0"/>
                <a:ea typeface="Verdana" pitchFamily="34" charset="0"/>
                <a:cs typeface="Verdana" pitchFamily="34" charset="0"/>
              </a:rPr>
              <a:t>(Russian 1866-1944) </a:t>
            </a:r>
            <a:br>
              <a:rPr lang="en-US" sz="1800">
                <a:latin typeface="Verdana" pitchFamily="34" charset="0"/>
                <a:ea typeface="Verdana" pitchFamily="34" charset="0"/>
                <a:cs typeface="Verdana" pitchFamily="34" charset="0"/>
              </a:rPr>
            </a:br>
            <a:br>
              <a:rPr lang="en-US" sz="1800">
                <a:latin typeface="Verdana" pitchFamily="34" charset="0"/>
                <a:ea typeface="Verdana" pitchFamily="34" charset="0"/>
                <a:cs typeface="Verdana" pitchFamily="34" charset="0"/>
              </a:rPr>
            </a:br>
            <a:r>
              <a:rPr lang="en-US" sz="2000" i="1">
                <a:latin typeface="Verdana" pitchFamily="34" charset="0"/>
                <a:ea typeface="Verdana" pitchFamily="34" charset="0"/>
                <a:cs typeface="Verdana" pitchFamily="34" charset="0"/>
              </a:rPr>
              <a:t>The artist is not born to a life of pleasure.  He must not live idle; he has a hard work to perform, and one which often proves a cross to be borne.  He must realize that his every deed, feeling, and thought are raw but sure material from which his work is to arise, that he is free in art but not in life....The artist is not only a king...because he has great power, but also because he has great duties</a:t>
            </a:r>
            <a:r>
              <a:rPr lang="en-US" sz="1800" i="1">
                <a:latin typeface="Verdana" pitchFamily="34" charset="0"/>
                <a:ea typeface="Verdana" pitchFamily="34" charset="0"/>
                <a:cs typeface="Verdana" pitchFamily="34" charset="0"/>
              </a:rPr>
              <a:t>.</a:t>
            </a:r>
            <a:br>
              <a:rPr lang="en-US" sz="1800">
                <a:latin typeface="Verdana" pitchFamily="34" charset="0"/>
                <a:ea typeface="Verdana" pitchFamily="34" charset="0"/>
                <a:cs typeface="Verdana" pitchFamily="34" charset="0"/>
              </a:rPr>
            </a:br>
            <a:br>
              <a:rPr lang="en-US" sz="1800">
                <a:latin typeface="Verdana" pitchFamily="34" charset="0"/>
                <a:ea typeface="Verdana" pitchFamily="34" charset="0"/>
                <a:cs typeface="Verdana" pitchFamily="34" charset="0"/>
              </a:rPr>
            </a:br>
            <a:r>
              <a:rPr lang="en-US" sz="1400">
                <a:latin typeface="Verdana" pitchFamily="34" charset="0"/>
                <a:ea typeface="Verdana" pitchFamily="34" charset="0"/>
                <a:cs typeface="Verdana" pitchFamily="34" charset="0"/>
              </a:rPr>
              <a:t>Wassily Kandinsky, "Conclusion"</a:t>
            </a:r>
            <a:br>
              <a:rPr lang="en-US" sz="1400">
                <a:latin typeface="Verdana" pitchFamily="34" charset="0"/>
                <a:ea typeface="Verdana" pitchFamily="34" charset="0"/>
                <a:cs typeface="Verdana" pitchFamily="34" charset="0"/>
              </a:rPr>
            </a:br>
            <a:r>
              <a:rPr lang="en-US" sz="1400" i="1">
                <a:latin typeface="Verdana" pitchFamily="34" charset="0"/>
                <a:ea typeface="Verdana" pitchFamily="34" charset="0"/>
                <a:cs typeface="Verdana" pitchFamily="34" charset="0"/>
              </a:rPr>
              <a:t>Concerning the Spiritual in Art</a:t>
            </a:r>
            <a:r>
              <a:rPr lang="en-US" sz="1400">
                <a:latin typeface="Verdana" pitchFamily="34" charset="0"/>
                <a:ea typeface="Verdana" pitchFamily="34" charset="0"/>
                <a:cs typeface="Verdana" pitchFamily="34" charset="0"/>
              </a:rPr>
              <a:t>, 1912</a:t>
            </a:r>
          </a:p>
        </p:txBody>
      </p:sp>
      <p:sp>
        <p:nvSpPr>
          <p:cNvPr id="60424" name="Text Box 8">
            <a:extLst>
              <a:ext uri="{FF2B5EF4-FFF2-40B4-BE49-F238E27FC236}">
                <a16:creationId xmlns:a16="http://schemas.microsoft.com/office/drawing/2014/main" id="{AA756BDC-7B63-4FA6-A54E-B444F15AB122}"/>
              </a:ext>
            </a:extLst>
          </p:cNvPr>
          <p:cNvSpPr txBox="1">
            <a:spLocks noGrp="1" noChangeArrowheads="1"/>
          </p:cNvSpPr>
          <p:nvPr>
            <p:ph idx="1"/>
          </p:nvPr>
        </p:nvSpPr>
        <p:spPr>
          <a:xfrm>
            <a:off x="2057400" y="5867400"/>
            <a:ext cx="8305800" cy="609600"/>
          </a:xfrm>
        </p:spPr>
        <p:txBody>
          <a:bodyPr rtlCol="0">
            <a:normAutofit lnSpcReduction="10000"/>
          </a:bodyPr>
          <a:lstStyle/>
          <a:p>
            <a:pPr eaLnBrk="1" fontAlgn="auto" hangingPunct="1">
              <a:spcAft>
                <a:spcPts val="0"/>
              </a:spcAft>
              <a:buNone/>
              <a:defRPr/>
            </a:pPr>
            <a:r>
              <a:rPr lang="en-US" sz="1600" b="1">
                <a:latin typeface="Verdana" pitchFamily="34" charset="0"/>
                <a:ea typeface="Verdana" pitchFamily="34" charset="0"/>
                <a:cs typeface="Verdana" pitchFamily="34" charset="0"/>
              </a:rPr>
              <a:t>	</a:t>
            </a:r>
            <a:r>
              <a:rPr lang="en-US" sz="1800">
                <a:solidFill>
                  <a:srgbClr val="FF0000"/>
                </a:solidFill>
                <a:latin typeface="Verdana" pitchFamily="34" charset="0"/>
                <a:ea typeface="Verdana" pitchFamily="34" charset="0"/>
                <a:cs typeface="Verdana" pitchFamily="34" charset="0"/>
              </a:rPr>
              <a:t>Kandinsky developed his theory and practice of abstract expressionist art between 1908 - 1911: three years.</a:t>
            </a:r>
            <a:r>
              <a:rPr lang="en-US" sz="1600" b="1">
                <a:solidFill>
                  <a:srgbClr val="FF0000"/>
                </a:solidFill>
                <a:latin typeface="Verdana" pitchFamily="34" charset="0"/>
                <a:ea typeface="Verdana" pitchFamily="34" charset="0"/>
                <a:cs typeface="Verdana" pitchFamily="34" charset="0"/>
              </a:rPr>
              <a:t> </a:t>
            </a:r>
            <a:endParaRPr lang="en-US" sz="1600">
              <a:solidFill>
                <a:srgbClr val="FF0000"/>
              </a:solidFill>
              <a:latin typeface="Verdana" pitchFamily="34" charset="0"/>
              <a:ea typeface="Verdana" pitchFamily="34" charset="0"/>
              <a:cs typeface="Verdana" pitchFamily="34" charset="0"/>
            </a:endParaRPr>
          </a:p>
        </p:txBody>
      </p:sp>
      <p:pic>
        <p:nvPicPr>
          <p:cNvPr id="19460" name="Picture 4" descr="mr937f">
            <a:extLst>
              <a:ext uri="{FF2B5EF4-FFF2-40B4-BE49-F238E27FC236}">
                <a16:creationId xmlns:a16="http://schemas.microsoft.com/office/drawing/2014/main" id="{66AF73FE-5444-4C16-8472-961DEE7414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1" y="228600"/>
            <a:ext cx="2233613" cy="53340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8DE4BE80-6B0F-42A4-8B73-886A34972F6C}"/>
              </a:ext>
            </a:extLst>
          </p:cNvPr>
          <p:cNvSpPr>
            <a:spLocks noGrp="1" noChangeArrowheads="1"/>
          </p:cNvSpPr>
          <p:nvPr>
            <p:ph type="title"/>
          </p:nvPr>
        </p:nvSpPr>
        <p:spPr>
          <a:xfrm>
            <a:off x="1600200" y="128209"/>
            <a:ext cx="8991600" cy="2011362"/>
          </a:xfrm>
        </p:spPr>
        <p:txBody>
          <a:bodyPr/>
          <a:lstStyle/>
          <a:p>
            <a:pPr eaLnBrk="1" hangingPunct="1"/>
            <a:r>
              <a:rPr lang="en-US" altLang="en-US" sz="1600" b="1" dirty="0">
                <a:latin typeface="Verdana" panose="020B0604030504040204" pitchFamily="34" charset="0"/>
                <a:ea typeface="Verdana" panose="020B0604030504040204" pitchFamily="34" charset="0"/>
                <a:cs typeface="Verdana" panose="020B0604030504040204" pitchFamily="34" charset="0"/>
              </a:rPr>
              <a:t> Wassily</a:t>
            </a:r>
            <a:r>
              <a:rPr lang="en-US" altLang="en-US" sz="1600" dirty="0">
                <a:latin typeface="Verdana" panose="020B0604030504040204" pitchFamily="34" charset="0"/>
                <a:ea typeface="Verdana" panose="020B0604030504040204" pitchFamily="34" charset="0"/>
                <a:cs typeface="Verdana" panose="020B0604030504040204" pitchFamily="34" charset="0"/>
              </a:rPr>
              <a:t> </a:t>
            </a:r>
            <a:r>
              <a:rPr lang="en-US" altLang="en-US" sz="1600" b="1" dirty="0">
                <a:latin typeface="Verdana" panose="020B0604030504040204" pitchFamily="34" charset="0"/>
                <a:ea typeface="Verdana" panose="020B0604030504040204" pitchFamily="34" charset="0"/>
                <a:cs typeface="Verdana" panose="020B0604030504040204" pitchFamily="34" charset="0"/>
              </a:rPr>
              <a:t>Kandinsky</a:t>
            </a:r>
            <a:r>
              <a:rPr lang="en-US" altLang="en-US" sz="1600" dirty="0">
                <a:latin typeface="Verdana" panose="020B0604030504040204" pitchFamily="34" charset="0"/>
                <a:ea typeface="Verdana" panose="020B0604030504040204" pitchFamily="34" charset="0"/>
                <a:cs typeface="Verdana" panose="020B0604030504040204" pitchFamily="34" charset="0"/>
              </a:rPr>
              <a:t>, </a:t>
            </a:r>
            <a:r>
              <a:rPr lang="en-US" altLang="en-US" sz="1600" i="1" dirty="0">
                <a:latin typeface="Verdana" panose="020B0604030504040204" pitchFamily="34" charset="0"/>
                <a:ea typeface="Verdana" panose="020B0604030504040204" pitchFamily="34" charset="0"/>
                <a:cs typeface="Verdana" panose="020B0604030504040204" pitchFamily="34" charset="0"/>
              </a:rPr>
              <a:t>The Blue Rider</a:t>
            </a:r>
            <a:r>
              <a:rPr lang="en-US" altLang="en-US" sz="1600" dirty="0">
                <a:latin typeface="Verdana" panose="020B0604030504040204" pitchFamily="34" charset="0"/>
                <a:ea typeface="Verdana" panose="020B0604030504040204" pitchFamily="34" charset="0"/>
                <a:cs typeface="Verdana" panose="020B0604030504040204" pitchFamily="34" charset="0"/>
              </a:rPr>
              <a:t>, oil on cardboard, 1903</a:t>
            </a:r>
            <a:br>
              <a:rPr lang="en-US" altLang="en-US" sz="1600" dirty="0">
                <a:latin typeface="Verdana" panose="020B0604030504040204" pitchFamily="34" charset="0"/>
                <a:ea typeface="Verdana" panose="020B0604030504040204" pitchFamily="34" charset="0"/>
                <a:cs typeface="Verdana" panose="020B0604030504040204" pitchFamily="34" charset="0"/>
              </a:rPr>
            </a:br>
            <a:r>
              <a:rPr lang="en-US" altLang="en-US" sz="1600" b="1" dirty="0">
                <a:latin typeface="Verdana" panose="020B0604030504040204" pitchFamily="34" charset="0"/>
                <a:ea typeface="Verdana" panose="020B0604030504040204" pitchFamily="34" charset="0"/>
                <a:cs typeface="Verdana" panose="020B0604030504040204" pitchFamily="34" charset="0"/>
              </a:rPr>
              <a:t>Claude Monet</a:t>
            </a:r>
            <a:r>
              <a:rPr lang="en-US" altLang="en-US" sz="1600" dirty="0">
                <a:latin typeface="Verdana" panose="020B0604030504040204" pitchFamily="34" charset="0"/>
                <a:ea typeface="Verdana" panose="020B0604030504040204" pitchFamily="34" charset="0"/>
                <a:cs typeface="Verdana" panose="020B0604030504040204" pitchFamily="34" charset="0"/>
              </a:rPr>
              <a:t>, </a:t>
            </a:r>
            <a:r>
              <a:rPr lang="en-US" altLang="en-US" sz="1600" i="1" dirty="0">
                <a:latin typeface="Verdana" panose="020B0604030504040204" pitchFamily="34" charset="0"/>
                <a:ea typeface="Verdana" panose="020B0604030504040204" pitchFamily="34" charset="0"/>
                <a:cs typeface="Verdana" panose="020B0604030504040204" pitchFamily="34" charset="0"/>
              </a:rPr>
              <a:t>Haystack (Winter),</a:t>
            </a:r>
            <a:r>
              <a:rPr lang="en-US" altLang="en-US" sz="1600" dirty="0">
                <a:latin typeface="Verdana" panose="020B0604030504040204" pitchFamily="34" charset="0"/>
                <a:ea typeface="Verdana" panose="020B0604030504040204" pitchFamily="34" charset="0"/>
                <a:cs typeface="Verdana" panose="020B0604030504040204" pitchFamily="34" charset="0"/>
              </a:rPr>
              <a:t> 1891</a:t>
            </a:r>
            <a:br>
              <a:rPr lang="en-US" altLang="en-US" sz="1600" dirty="0">
                <a:latin typeface="Verdana" panose="020B0604030504040204" pitchFamily="34" charset="0"/>
                <a:ea typeface="Verdana" panose="020B0604030504040204" pitchFamily="34" charset="0"/>
                <a:cs typeface="Verdana" panose="020B0604030504040204" pitchFamily="34" charset="0"/>
              </a:rPr>
            </a:br>
            <a:br>
              <a:rPr lang="en-US" altLang="en-US" sz="1600" dirty="0">
                <a:latin typeface="Verdana" panose="020B0604030504040204" pitchFamily="34" charset="0"/>
                <a:ea typeface="Verdana" panose="020B0604030504040204" pitchFamily="34" charset="0"/>
                <a:cs typeface="Verdana" panose="020B0604030504040204" pitchFamily="34" charset="0"/>
              </a:rPr>
            </a:br>
            <a:r>
              <a:rPr lang="en-US" altLang="en-US" sz="1600" dirty="0">
                <a:latin typeface="Verdana" panose="020B0604030504040204" pitchFamily="34" charset="0"/>
                <a:ea typeface="Verdana" panose="020B0604030504040204" pitchFamily="34" charset="0"/>
                <a:cs typeface="Verdana" panose="020B0604030504040204" pitchFamily="34" charset="0"/>
              </a:rPr>
              <a:t>Kandinsky's themes and symbolic objects become his iconography. The Blue Rider will recur and evolve according to the principles he defines in his theoretical essays, </a:t>
            </a:r>
            <a:r>
              <a:rPr lang="en-US" altLang="en-US" sz="1600" i="1" dirty="0">
                <a:latin typeface="Verdana" panose="020B0604030504040204" pitchFamily="34" charset="0"/>
                <a:ea typeface="Verdana" panose="020B0604030504040204" pitchFamily="34" charset="0"/>
                <a:cs typeface="Verdana" panose="020B0604030504040204" pitchFamily="34" charset="0"/>
              </a:rPr>
              <a:t>Concerning the Spiritual in Art</a:t>
            </a:r>
            <a:r>
              <a:rPr lang="en-US" altLang="en-US" sz="1600" dirty="0">
                <a:latin typeface="Verdana" panose="020B0604030504040204" pitchFamily="34" charset="0"/>
                <a:ea typeface="Verdana" panose="020B0604030504040204" pitchFamily="34" charset="0"/>
                <a:cs typeface="Verdana" panose="020B0604030504040204" pitchFamily="34" charset="0"/>
              </a:rPr>
              <a:t> and in </a:t>
            </a:r>
            <a:r>
              <a:rPr lang="en-US" altLang="en-US" sz="1600" i="1" dirty="0">
                <a:latin typeface="Verdana" panose="020B0604030504040204" pitchFamily="34" charset="0"/>
                <a:ea typeface="Verdana" panose="020B0604030504040204" pitchFamily="34" charset="0"/>
                <a:cs typeface="Verdana" panose="020B0604030504040204" pitchFamily="34" charset="0"/>
              </a:rPr>
              <a:t>The Blue Rider Almanac</a:t>
            </a:r>
            <a:r>
              <a:rPr lang="en-US" altLang="en-US" sz="1600" dirty="0">
                <a:latin typeface="Verdana" panose="020B0604030504040204" pitchFamily="34" charset="0"/>
                <a:ea typeface="Verdana" panose="020B0604030504040204" pitchFamily="34" charset="0"/>
                <a:cs typeface="Verdana" panose="020B0604030504040204" pitchFamily="34" charset="0"/>
              </a:rPr>
              <a:t>. </a:t>
            </a:r>
          </a:p>
        </p:txBody>
      </p:sp>
      <p:pic>
        <p:nvPicPr>
          <p:cNvPr id="20483" name="Picture 3" descr="monet_haystack_art 7 chapter 2">
            <a:extLst>
              <a:ext uri="{FF2B5EF4-FFF2-40B4-BE49-F238E27FC236}">
                <a16:creationId xmlns:a16="http://schemas.microsoft.com/office/drawing/2014/main" id="{2ED6FB71-FCA9-4920-95F0-220E3A9C61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126" y="2851055"/>
            <a:ext cx="4323272" cy="3138488"/>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20484" name="Picture 4" descr="kandinsky_blue_rider">
            <a:extLst>
              <a:ext uri="{FF2B5EF4-FFF2-40B4-BE49-F238E27FC236}">
                <a16:creationId xmlns:a16="http://schemas.microsoft.com/office/drawing/2014/main" id="{763AC54C-26EC-48FE-B40C-EBE98206E4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139571"/>
            <a:ext cx="4765676" cy="4470779"/>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00593992-C096-44D2-AF11-2FD328FD9A1F}"/>
              </a:ext>
            </a:extLst>
          </p:cNvPr>
          <p:cNvSpPr>
            <a:spLocks noGrp="1" noChangeArrowheads="1"/>
          </p:cNvSpPr>
          <p:nvPr>
            <p:ph type="title"/>
          </p:nvPr>
        </p:nvSpPr>
        <p:spPr>
          <a:xfrm>
            <a:off x="5562600" y="959138"/>
            <a:ext cx="6248400" cy="944562"/>
          </a:xfrm>
        </p:spPr>
        <p:txBody>
          <a:bodyPr/>
          <a:lstStyle/>
          <a:p>
            <a:pPr eaLnBrk="1" hangingPunct="1"/>
            <a:r>
              <a:rPr lang="en-US" altLang="en-US" sz="1600" dirty="0">
                <a:latin typeface="Verdana" panose="020B0604030504040204" pitchFamily="34" charset="0"/>
                <a:ea typeface="Verdana" panose="020B0604030504040204" pitchFamily="34" charset="0"/>
                <a:cs typeface="Verdana" panose="020B0604030504040204" pitchFamily="34" charset="0"/>
              </a:rPr>
              <a:t>(left)</a:t>
            </a:r>
            <a:r>
              <a:rPr lang="en-US" altLang="en-US" sz="1600" b="1" dirty="0">
                <a:latin typeface="Verdana" panose="020B0604030504040204" pitchFamily="34" charset="0"/>
                <a:ea typeface="Verdana" panose="020B0604030504040204" pitchFamily="34" charset="0"/>
                <a:cs typeface="Verdana" panose="020B0604030504040204" pitchFamily="34" charset="0"/>
              </a:rPr>
              <a:t> Wassily</a:t>
            </a:r>
            <a:r>
              <a:rPr lang="en-US" altLang="en-US" sz="1600" dirty="0">
                <a:latin typeface="Verdana" panose="020B0604030504040204" pitchFamily="34" charset="0"/>
                <a:ea typeface="Verdana" panose="020B0604030504040204" pitchFamily="34" charset="0"/>
                <a:cs typeface="Verdana" panose="020B0604030504040204" pitchFamily="34" charset="0"/>
              </a:rPr>
              <a:t> </a:t>
            </a:r>
            <a:r>
              <a:rPr lang="en-US" altLang="en-US" sz="1600" b="1" dirty="0">
                <a:latin typeface="Verdana" panose="020B0604030504040204" pitchFamily="34" charset="0"/>
                <a:ea typeface="Verdana" panose="020B0604030504040204" pitchFamily="34" charset="0"/>
                <a:cs typeface="Verdana" panose="020B0604030504040204" pitchFamily="34" charset="0"/>
              </a:rPr>
              <a:t>Kandinsky</a:t>
            </a:r>
            <a:r>
              <a:rPr lang="en-US" altLang="en-US" sz="1600" dirty="0">
                <a:latin typeface="Verdana" panose="020B0604030504040204" pitchFamily="34" charset="0"/>
                <a:ea typeface="Verdana" panose="020B0604030504040204" pitchFamily="34" charset="0"/>
                <a:cs typeface="Verdana" panose="020B0604030504040204" pitchFamily="34" charset="0"/>
              </a:rPr>
              <a:t>, </a:t>
            </a:r>
            <a:r>
              <a:rPr lang="en-US" altLang="en-US" sz="1600" i="1" dirty="0">
                <a:latin typeface="Verdana" panose="020B0604030504040204" pitchFamily="34" charset="0"/>
                <a:ea typeface="Verdana" panose="020B0604030504040204" pitchFamily="34" charset="0"/>
                <a:cs typeface="Verdana" panose="020B0604030504040204" pitchFamily="34" charset="0"/>
              </a:rPr>
              <a:t>The Blue Mountain</a:t>
            </a:r>
            <a:r>
              <a:rPr lang="en-US" altLang="en-US" sz="1600" dirty="0">
                <a:latin typeface="Verdana" panose="020B0604030504040204" pitchFamily="34" charset="0"/>
                <a:ea typeface="Verdana" panose="020B0604030504040204" pitchFamily="34" charset="0"/>
                <a:cs typeface="Verdana" panose="020B0604030504040204" pitchFamily="34" charset="0"/>
              </a:rPr>
              <a:t>, 1908, o/c</a:t>
            </a:r>
            <a:br>
              <a:rPr lang="en-US" altLang="en-US" sz="1600" dirty="0">
                <a:latin typeface="Verdana" panose="020B0604030504040204" pitchFamily="34" charset="0"/>
                <a:ea typeface="Verdana" panose="020B0604030504040204" pitchFamily="34" charset="0"/>
                <a:cs typeface="Verdana" panose="020B0604030504040204" pitchFamily="34" charset="0"/>
              </a:rPr>
            </a:br>
            <a:r>
              <a:rPr lang="en-US" altLang="en-US" sz="1600" dirty="0">
                <a:latin typeface="Verdana" panose="020B0604030504040204" pitchFamily="34" charset="0"/>
                <a:ea typeface="Verdana" panose="020B0604030504040204" pitchFamily="34" charset="0"/>
                <a:cs typeface="Verdana" panose="020B0604030504040204" pitchFamily="34" charset="0"/>
              </a:rPr>
              <a:t> (below) </a:t>
            </a:r>
            <a:r>
              <a:rPr lang="en-US" altLang="en-US" sz="1600" b="1" dirty="0">
                <a:latin typeface="Verdana" panose="020B0604030504040204" pitchFamily="34" charset="0"/>
                <a:ea typeface="Verdana" panose="020B0604030504040204" pitchFamily="34" charset="0"/>
                <a:cs typeface="Verdana" panose="020B0604030504040204" pitchFamily="34" charset="0"/>
              </a:rPr>
              <a:t>Matisse</a:t>
            </a:r>
            <a:r>
              <a:rPr lang="en-US" altLang="en-US" sz="1600" dirty="0">
                <a:latin typeface="Verdana" panose="020B0604030504040204" pitchFamily="34" charset="0"/>
                <a:ea typeface="Verdana" panose="020B0604030504040204" pitchFamily="34" charset="0"/>
                <a:cs typeface="Verdana" panose="020B0604030504040204" pitchFamily="34" charset="0"/>
              </a:rPr>
              <a:t>, </a:t>
            </a:r>
            <a:r>
              <a:rPr lang="en-US" altLang="en-US" sz="1600" i="1" dirty="0">
                <a:latin typeface="Verdana" panose="020B0604030504040204" pitchFamily="34" charset="0"/>
                <a:ea typeface="Verdana" panose="020B0604030504040204" pitchFamily="34" charset="0"/>
                <a:cs typeface="Verdana" panose="020B0604030504040204" pitchFamily="34" charset="0"/>
              </a:rPr>
              <a:t>The</a:t>
            </a:r>
            <a:r>
              <a:rPr lang="en-US" altLang="en-US" sz="1600" dirty="0">
                <a:latin typeface="Verdana" panose="020B0604030504040204" pitchFamily="34" charset="0"/>
                <a:ea typeface="Verdana" panose="020B0604030504040204" pitchFamily="34" charset="0"/>
                <a:cs typeface="Verdana" panose="020B0604030504040204" pitchFamily="34" charset="0"/>
              </a:rPr>
              <a:t> </a:t>
            </a:r>
            <a:r>
              <a:rPr lang="en-US" altLang="en-US" sz="1600" i="1" dirty="0">
                <a:latin typeface="Verdana" panose="020B0604030504040204" pitchFamily="34" charset="0"/>
                <a:ea typeface="Verdana" panose="020B0604030504040204" pitchFamily="34" charset="0"/>
                <a:cs typeface="Verdana" panose="020B0604030504040204" pitchFamily="34" charset="0"/>
              </a:rPr>
              <a:t>Joy of Life</a:t>
            </a:r>
            <a:r>
              <a:rPr lang="en-US" altLang="en-US" sz="1600" dirty="0">
                <a:latin typeface="Verdana" panose="020B0604030504040204" pitchFamily="34" charset="0"/>
                <a:ea typeface="Verdana" panose="020B0604030504040204" pitchFamily="34" charset="0"/>
                <a:cs typeface="Verdana" panose="020B0604030504040204" pitchFamily="34" charset="0"/>
              </a:rPr>
              <a:t>, 1906</a:t>
            </a:r>
            <a:br>
              <a:rPr lang="en-US" altLang="en-US" sz="1600" dirty="0">
                <a:latin typeface="Verdana" panose="020B0604030504040204" pitchFamily="34" charset="0"/>
                <a:ea typeface="Verdana" panose="020B0604030504040204" pitchFamily="34" charset="0"/>
                <a:cs typeface="Verdana" panose="020B0604030504040204" pitchFamily="34" charset="0"/>
              </a:rPr>
            </a:br>
            <a:r>
              <a:rPr lang="en-US" altLang="en-US" sz="1600" dirty="0">
                <a:latin typeface="Verdana" panose="020B0604030504040204" pitchFamily="34" charset="0"/>
                <a:ea typeface="Verdana" panose="020B0604030504040204" pitchFamily="34" charset="0"/>
                <a:cs typeface="Verdana" panose="020B0604030504040204" pitchFamily="34" charset="0"/>
              </a:rPr>
              <a:t>Kandinsky’s Fauvist (style) symbolist landscapes</a:t>
            </a:r>
          </a:p>
        </p:txBody>
      </p:sp>
      <p:pic>
        <p:nvPicPr>
          <p:cNvPr id="21507" name="Picture 3" descr="kandinsky_blue_mountain_1908">
            <a:extLst>
              <a:ext uri="{FF2B5EF4-FFF2-40B4-BE49-F238E27FC236}">
                <a16:creationId xmlns:a16="http://schemas.microsoft.com/office/drawing/2014/main" id="{86B57216-5A8C-43A7-9E62-5FB34E5784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525" y="616888"/>
            <a:ext cx="5053014" cy="5624224"/>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21508" name="Picture 4" descr="matisse_bonheur_vivre_1906">
            <a:extLst>
              <a:ext uri="{FF2B5EF4-FFF2-40B4-BE49-F238E27FC236}">
                <a16:creationId xmlns:a16="http://schemas.microsoft.com/office/drawing/2014/main" id="{CB282E89-B99D-4BAF-A011-B036D911E4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9890" y="2286000"/>
            <a:ext cx="4653820" cy="33528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6C891619-FB57-4CE4-A571-7423E3FD00C4}"/>
              </a:ext>
            </a:extLst>
          </p:cNvPr>
          <p:cNvSpPr>
            <a:spLocks noGrp="1" noChangeArrowheads="1"/>
          </p:cNvSpPr>
          <p:nvPr>
            <p:ph type="title"/>
          </p:nvPr>
        </p:nvSpPr>
        <p:spPr>
          <a:xfrm>
            <a:off x="838200" y="274638"/>
            <a:ext cx="10668000" cy="1249362"/>
          </a:xfrm>
        </p:spPr>
        <p:txBody>
          <a:bodyPr/>
          <a:lstStyle/>
          <a:p>
            <a:pPr algn="l" eaLnBrk="1" hangingPunct="1"/>
            <a:r>
              <a:rPr lang="en-US" altLang="en-US" sz="1600" dirty="0">
                <a:latin typeface="Verdana" panose="020B0604030504040204" pitchFamily="34" charset="0"/>
                <a:ea typeface="Verdana" panose="020B0604030504040204" pitchFamily="34" charset="0"/>
                <a:cs typeface="Verdana" panose="020B0604030504040204" pitchFamily="34" charset="0"/>
              </a:rPr>
              <a:t>(right) </a:t>
            </a:r>
            <a:r>
              <a:rPr lang="en-US" altLang="en-US" sz="1600" b="1" dirty="0">
                <a:latin typeface="Verdana" panose="020B0604030504040204" pitchFamily="34" charset="0"/>
                <a:ea typeface="Verdana" panose="020B0604030504040204" pitchFamily="34" charset="0"/>
                <a:cs typeface="Verdana" panose="020B0604030504040204" pitchFamily="34" charset="0"/>
              </a:rPr>
              <a:t>Annie Besant and Charles Leadbeater</a:t>
            </a:r>
            <a:r>
              <a:rPr lang="en-US" altLang="en-US" sz="1600" dirty="0">
                <a:latin typeface="Verdana" panose="020B0604030504040204" pitchFamily="34" charset="0"/>
                <a:ea typeface="Verdana" panose="020B0604030504040204" pitchFamily="34" charset="0"/>
                <a:cs typeface="Verdana" panose="020B0604030504040204" pitchFamily="34" charset="0"/>
              </a:rPr>
              <a:t> (Theosophist), </a:t>
            </a:r>
            <a:r>
              <a:rPr lang="en-US" altLang="en-US" sz="1600" i="1" dirty="0">
                <a:latin typeface="Verdana" panose="020B0604030504040204" pitchFamily="34" charset="0"/>
                <a:ea typeface="Verdana" panose="020B0604030504040204" pitchFamily="34" charset="0"/>
                <a:cs typeface="Verdana" panose="020B0604030504040204" pitchFamily="34" charset="0"/>
              </a:rPr>
              <a:t>Thought-Form: Music of Wagner </a:t>
            </a:r>
            <a:r>
              <a:rPr lang="en-US" altLang="en-US" sz="1600" dirty="0">
                <a:latin typeface="Verdana" panose="020B0604030504040204" pitchFamily="34" charset="0"/>
                <a:ea typeface="Verdana" panose="020B0604030504040204" pitchFamily="34" charset="0"/>
                <a:cs typeface="Verdana" panose="020B0604030504040204" pitchFamily="34" charset="0"/>
              </a:rPr>
              <a:t>1905, (left) </a:t>
            </a:r>
            <a:r>
              <a:rPr lang="en-US" altLang="en-US" sz="1600" b="1" dirty="0">
                <a:latin typeface="Verdana" panose="020B0604030504040204" pitchFamily="34" charset="0"/>
                <a:ea typeface="Verdana" panose="020B0604030504040204" pitchFamily="34" charset="0"/>
                <a:cs typeface="Verdana" panose="020B0604030504040204" pitchFamily="34" charset="0"/>
              </a:rPr>
              <a:t>Kandinsky</a:t>
            </a:r>
            <a:r>
              <a:rPr lang="en-US" altLang="en-US" sz="1600" dirty="0">
                <a:latin typeface="Verdana" panose="020B0604030504040204" pitchFamily="34" charset="0"/>
                <a:ea typeface="Verdana" panose="020B0604030504040204" pitchFamily="34" charset="0"/>
                <a:cs typeface="Verdana" panose="020B0604030504040204" pitchFamily="34" charset="0"/>
              </a:rPr>
              <a:t>, </a:t>
            </a:r>
            <a:r>
              <a:rPr lang="en-US" altLang="en-US" sz="1600" i="1" dirty="0">
                <a:latin typeface="Verdana" panose="020B0604030504040204" pitchFamily="34" charset="0"/>
                <a:ea typeface="Verdana" panose="020B0604030504040204" pitchFamily="34" charset="0"/>
                <a:cs typeface="Verdana" panose="020B0604030504040204" pitchFamily="34" charset="0"/>
              </a:rPr>
              <a:t>Mountain</a:t>
            </a:r>
            <a:r>
              <a:rPr lang="en-US" altLang="en-US" sz="1600" dirty="0">
                <a:latin typeface="Verdana" panose="020B0604030504040204" pitchFamily="34" charset="0"/>
                <a:ea typeface="Verdana" panose="020B0604030504040204" pitchFamily="34" charset="0"/>
                <a:cs typeface="Verdana" panose="020B0604030504040204" pitchFamily="34" charset="0"/>
              </a:rPr>
              <a:t>, 1908</a:t>
            </a:r>
            <a:br>
              <a:rPr lang="en-US" altLang="en-US" sz="1600" dirty="0">
                <a:latin typeface="Verdana" panose="020B0604030504040204" pitchFamily="34" charset="0"/>
                <a:ea typeface="Verdana" panose="020B0604030504040204" pitchFamily="34" charset="0"/>
                <a:cs typeface="Verdana" panose="020B0604030504040204" pitchFamily="34" charset="0"/>
              </a:rPr>
            </a:br>
            <a:br>
              <a:rPr lang="en-US" altLang="en-US" sz="1600" dirty="0">
                <a:latin typeface="Verdana" panose="020B0604030504040204" pitchFamily="34" charset="0"/>
                <a:ea typeface="Verdana" panose="020B0604030504040204" pitchFamily="34" charset="0"/>
                <a:cs typeface="Verdana" panose="020B0604030504040204" pitchFamily="34" charset="0"/>
              </a:rPr>
            </a:br>
            <a:r>
              <a:rPr lang="en-US" altLang="en-US" sz="2000" dirty="0">
                <a:latin typeface="Verdana" panose="020B0604030504040204" pitchFamily="34" charset="0"/>
                <a:ea typeface="Verdana" panose="020B0604030504040204" pitchFamily="34" charset="0"/>
                <a:cs typeface="Verdana" panose="020B0604030504040204" pitchFamily="34" charset="0"/>
              </a:rPr>
              <a:t>Towards abstract painting</a:t>
            </a:r>
          </a:p>
        </p:txBody>
      </p:sp>
      <p:pic>
        <p:nvPicPr>
          <p:cNvPr id="22531" name="Picture 3" descr="kandinsky_thought_forms_music_of_Wagner">
            <a:extLst>
              <a:ext uri="{FF2B5EF4-FFF2-40B4-BE49-F238E27FC236}">
                <a16:creationId xmlns:a16="http://schemas.microsoft.com/office/drawing/2014/main" id="{327A27AA-51B2-4D62-B39A-8DB5286D0C85}"/>
              </a:ext>
            </a:extLst>
          </p:cNvPr>
          <p:cNvPicPr>
            <a:picLocks noChangeAspect="1" noChangeArrowheads="1"/>
          </p:cNvPicPr>
          <p:nvPr/>
        </p:nvPicPr>
        <p:blipFill>
          <a:blip r:embed="rId2">
            <a:lum contrast="18000"/>
            <a:extLst>
              <a:ext uri="{28A0092B-C50C-407E-A947-70E740481C1C}">
                <a14:useLocalDpi xmlns:a14="http://schemas.microsoft.com/office/drawing/2010/main" val="0"/>
              </a:ext>
            </a:extLst>
          </a:blip>
          <a:srcRect/>
          <a:stretch>
            <a:fillRect/>
          </a:stretch>
        </p:blipFill>
        <p:spPr bwMode="auto">
          <a:xfrm>
            <a:off x="7026277" y="1295400"/>
            <a:ext cx="3733800" cy="4966506"/>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22532" name="Picture 4" descr="kandinsky_mountain_1908">
            <a:extLst>
              <a:ext uri="{FF2B5EF4-FFF2-40B4-BE49-F238E27FC236}">
                <a16:creationId xmlns:a16="http://schemas.microsoft.com/office/drawing/2014/main" id="{5694AE00-99FF-4964-9C8E-9DCB0ADB4D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066" y="1828800"/>
            <a:ext cx="4565709" cy="46482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A8A9883E-F6BD-43BD-9DCC-2F3FC1047C25}"/>
              </a:ext>
            </a:extLst>
          </p:cNvPr>
          <p:cNvSpPr>
            <a:spLocks noGrp="1" noChangeArrowheads="1"/>
          </p:cNvSpPr>
          <p:nvPr>
            <p:ph type="title"/>
          </p:nvPr>
        </p:nvSpPr>
        <p:spPr>
          <a:xfrm>
            <a:off x="1981200" y="274638"/>
            <a:ext cx="8229600" cy="792162"/>
          </a:xfrm>
        </p:spPr>
        <p:txBody>
          <a:bodyPr/>
          <a:lstStyle/>
          <a:p>
            <a:pPr eaLnBrk="1" hangingPunct="1"/>
            <a:r>
              <a:rPr lang="en-US" altLang="en-US" sz="1800">
                <a:latin typeface="Verdana" panose="020B0604030504040204" pitchFamily="34" charset="0"/>
                <a:ea typeface="Verdana" panose="020B0604030504040204" pitchFamily="34" charset="0"/>
                <a:cs typeface="Verdana" panose="020B0604030504040204" pitchFamily="34" charset="0"/>
              </a:rPr>
              <a:t>(left) </a:t>
            </a:r>
            <a:r>
              <a:rPr lang="en-US" altLang="en-US" sz="1800" b="1">
                <a:latin typeface="Verdana" panose="020B0604030504040204" pitchFamily="34" charset="0"/>
                <a:ea typeface="Verdana" panose="020B0604030504040204" pitchFamily="34" charset="0"/>
                <a:cs typeface="Verdana" panose="020B0604030504040204" pitchFamily="34" charset="0"/>
              </a:rPr>
              <a:t>Wassily</a:t>
            </a:r>
            <a:r>
              <a:rPr lang="en-US" altLang="en-US" sz="1800">
                <a:latin typeface="Verdana" panose="020B0604030504040204" pitchFamily="34" charset="0"/>
                <a:ea typeface="Verdana" panose="020B0604030504040204" pitchFamily="34" charset="0"/>
                <a:cs typeface="Verdana" panose="020B0604030504040204" pitchFamily="34" charset="0"/>
              </a:rPr>
              <a:t> </a:t>
            </a:r>
            <a:r>
              <a:rPr lang="en-US" altLang="en-US" sz="1800" b="1">
                <a:latin typeface="Verdana" panose="020B0604030504040204" pitchFamily="34" charset="0"/>
                <a:ea typeface="Verdana" panose="020B0604030504040204" pitchFamily="34" charset="0"/>
                <a:cs typeface="Verdana" panose="020B0604030504040204" pitchFamily="34" charset="0"/>
              </a:rPr>
              <a:t>Kandinsky</a:t>
            </a:r>
            <a:r>
              <a:rPr lang="en-US" altLang="en-US" sz="1800">
                <a:latin typeface="Verdana" panose="020B0604030504040204" pitchFamily="34" charset="0"/>
                <a:ea typeface="Verdana" panose="020B0604030504040204" pitchFamily="34" charset="0"/>
                <a:cs typeface="Verdana" panose="020B0604030504040204" pitchFamily="34" charset="0"/>
              </a:rPr>
              <a:t>, </a:t>
            </a:r>
            <a:r>
              <a:rPr lang="en-US" altLang="en-US" sz="1800" i="1">
                <a:latin typeface="Verdana" panose="020B0604030504040204" pitchFamily="34" charset="0"/>
                <a:ea typeface="Verdana" panose="020B0604030504040204" pitchFamily="34" charset="0"/>
                <a:cs typeface="Verdana" panose="020B0604030504040204" pitchFamily="34" charset="0"/>
              </a:rPr>
              <a:t>Murnau: View with Railroad and Castle</a:t>
            </a:r>
            <a:r>
              <a:rPr lang="en-US" altLang="en-US" sz="1800">
                <a:latin typeface="Verdana" panose="020B0604030504040204" pitchFamily="34" charset="0"/>
                <a:ea typeface="Verdana" panose="020B0604030504040204" pitchFamily="34" charset="0"/>
                <a:cs typeface="Verdana" panose="020B0604030504040204" pitchFamily="34" charset="0"/>
              </a:rPr>
              <a:t>, 1909, oil on cardboard</a:t>
            </a:r>
            <a:br>
              <a:rPr lang="en-US" altLang="en-US" sz="1800">
                <a:latin typeface="Verdana" panose="020B0604030504040204" pitchFamily="34" charset="0"/>
                <a:ea typeface="Verdana" panose="020B0604030504040204" pitchFamily="34" charset="0"/>
                <a:cs typeface="Verdana" panose="020B0604030504040204" pitchFamily="34" charset="0"/>
              </a:rPr>
            </a:br>
            <a:r>
              <a:rPr lang="en-US" altLang="en-US" sz="1800" b="1">
                <a:latin typeface="Verdana" panose="020B0604030504040204" pitchFamily="34" charset="0"/>
                <a:ea typeface="Verdana" panose="020B0604030504040204" pitchFamily="34" charset="0"/>
                <a:cs typeface="Verdana" panose="020B0604030504040204" pitchFamily="34" charset="0"/>
              </a:rPr>
              <a:t>Kandinsky</a:t>
            </a:r>
            <a:r>
              <a:rPr lang="en-US" altLang="en-US" sz="1800">
                <a:latin typeface="Verdana" panose="020B0604030504040204" pitchFamily="34" charset="0"/>
                <a:ea typeface="Verdana" panose="020B0604030504040204" pitchFamily="34" charset="0"/>
                <a:cs typeface="Verdana" panose="020B0604030504040204" pitchFamily="34" charset="0"/>
              </a:rPr>
              <a:t>, </a:t>
            </a:r>
            <a:r>
              <a:rPr lang="en-US" altLang="en-US" sz="1800" i="1">
                <a:latin typeface="Verdana" panose="020B0604030504040204" pitchFamily="34" charset="0"/>
                <a:ea typeface="Verdana" panose="020B0604030504040204" pitchFamily="34" charset="0"/>
                <a:cs typeface="Verdana" panose="020B0604030504040204" pitchFamily="34" charset="0"/>
              </a:rPr>
              <a:t>Church in Murnau</a:t>
            </a:r>
            <a:r>
              <a:rPr lang="en-US" altLang="en-US" sz="1800">
                <a:latin typeface="Verdana" panose="020B0604030504040204" pitchFamily="34" charset="0"/>
                <a:ea typeface="Verdana" panose="020B0604030504040204" pitchFamily="34" charset="0"/>
                <a:cs typeface="Verdana" panose="020B0604030504040204" pitchFamily="34" charset="0"/>
              </a:rPr>
              <a:t>, 1910, Oil on cardboard</a:t>
            </a:r>
          </a:p>
        </p:txBody>
      </p:sp>
      <p:pic>
        <p:nvPicPr>
          <p:cNvPr id="23555" name="Picture 4" descr="kandinsky_church_in_murnau_1910">
            <a:extLst>
              <a:ext uri="{FF2B5EF4-FFF2-40B4-BE49-F238E27FC236}">
                <a16:creationId xmlns:a16="http://schemas.microsoft.com/office/drawing/2014/main" id="{B30321AD-1E86-4C5A-A560-AB8363838EB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467600" y="1007118"/>
            <a:ext cx="3657600" cy="4706295"/>
          </a:xfrm>
          <a:noFill/>
          <a:ln>
            <a:solidFill>
              <a:schemeClr val="tx2"/>
            </a:solidFill>
            <a:miter lim="800000"/>
            <a:headEnd/>
            <a:tailEnd/>
          </a:ln>
        </p:spPr>
      </p:pic>
      <p:pic>
        <p:nvPicPr>
          <p:cNvPr id="23556" name="Picture 3" descr="kandinsky_murnau_view_railroad_1909">
            <a:extLst>
              <a:ext uri="{FF2B5EF4-FFF2-40B4-BE49-F238E27FC236}">
                <a16:creationId xmlns:a16="http://schemas.microsoft.com/office/drawing/2014/main" id="{E550C173-462F-4817-AE50-17E589303B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429543"/>
            <a:ext cx="5444158" cy="3998913"/>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23557" name="Text Box 5">
            <a:extLst>
              <a:ext uri="{FF2B5EF4-FFF2-40B4-BE49-F238E27FC236}">
                <a16:creationId xmlns:a16="http://schemas.microsoft.com/office/drawing/2014/main" id="{D1489DBC-7533-43AF-A973-257B390014AD}"/>
              </a:ext>
            </a:extLst>
          </p:cNvPr>
          <p:cNvSpPr txBox="1">
            <a:spLocks noChangeArrowheads="1"/>
          </p:cNvSpPr>
          <p:nvPr/>
        </p:nvSpPr>
        <p:spPr bwMode="auto">
          <a:xfrm>
            <a:off x="1965326" y="5903914"/>
            <a:ext cx="6473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latin typeface="Verdana" panose="020B0604030504040204" pitchFamily="34" charset="0"/>
                <a:ea typeface="Verdana" panose="020B0604030504040204" pitchFamily="34" charset="0"/>
                <a:cs typeface="Verdana" panose="020B0604030504040204" pitchFamily="34" charset="0"/>
              </a:rPr>
              <a:t>Towards abstraction: track Kandinsky’s visual thinking</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60ED7C74-5F98-49E3-A8DA-191210197BE4}"/>
              </a:ext>
            </a:extLst>
          </p:cNvPr>
          <p:cNvSpPr>
            <a:spLocks noGrp="1" noChangeArrowheads="1"/>
          </p:cNvSpPr>
          <p:nvPr>
            <p:ph type="title"/>
          </p:nvPr>
        </p:nvSpPr>
        <p:spPr>
          <a:xfrm>
            <a:off x="304800" y="152400"/>
            <a:ext cx="6172200" cy="1782762"/>
          </a:xfrm>
        </p:spPr>
        <p:txBody>
          <a:bodyPr/>
          <a:lstStyle/>
          <a:p>
            <a:pPr eaLnBrk="1" hangingPunct="1"/>
            <a:r>
              <a:rPr lang="en-US" altLang="en-US" sz="1600" b="1" dirty="0">
                <a:latin typeface="Verdana" panose="020B0604030504040204" pitchFamily="34" charset="0"/>
                <a:ea typeface="Verdana" panose="020B0604030504040204" pitchFamily="34" charset="0"/>
                <a:cs typeface="Verdana" panose="020B0604030504040204" pitchFamily="34" charset="0"/>
              </a:rPr>
              <a:t>Paula </a:t>
            </a:r>
            <a:r>
              <a:rPr lang="en-US" altLang="en-US" sz="1600" b="1" dirty="0" err="1">
                <a:latin typeface="Verdana" panose="020B0604030504040204" pitchFamily="34" charset="0"/>
                <a:ea typeface="Verdana" panose="020B0604030504040204" pitchFamily="34" charset="0"/>
                <a:cs typeface="Verdana" panose="020B0604030504040204" pitchFamily="34" charset="0"/>
              </a:rPr>
              <a:t>Modersohn</a:t>
            </a:r>
            <a:r>
              <a:rPr lang="en-US" altLang="en-US" sz="1600" b="1" dirty="0">
                <a:latin typeface="Verdana" panose="020B0604030504040204" pitchFamily="34" charset="0"/>
                <a:ea typeface="Verdana" panose="020B0604030504040204" pitchFamily="34" charset="0"/>
                <a:cs typeface="Verdana" panose="020B0604030504040204" pitchFamily="34" charset="0"/>
              </a:rPr>
              <a:t>-Becker</a:t>
            </a:r>
            <a:r>
              <a:rPr lang="en-US" altLang="en-US" sz="1600" dirty="0">
                <a:latin typeface="Verdana" panose="020B0604030504040204" pitchFamily="34" charset="0"/>
                <a:ea typeface="Verdana" panose="020B0604030504040204" pitchFamily="34" charset="0"/>
                <a:cs typeface="Verdana" panose="020B0604030504040204" pitchFamily="34" charset="0"/>
              </a:rPr>
              <a:t> </a:t>
            </a:r>
            <a:br>
              <a:rPr lang="en-US" altLang="en-US" sz="1600" dirty="0">
                <a:latin typeface="Verdana" panose="020B0604030504040204" pitchFamily="34" charset="0"/>
                <a:ea typeface="Verdana" panose="020B0604030504040204" pitchFamily="34" charset="0"/>
                <a:cs typeface="Verdana" panose="020B0604030504040204" pitchFamily="34" charset="0"/>
              </a:rPr>
            </a:br>
            <a:r>
              <a:rPr lang="en-US" altLang="en-US" sz="1600" dirty="0">
                <a:latin typeface="Verdana" panose="020B0604030504040204" pitchFamily="34" charset="0"/>
                <a:ea typeface="Verdana" panose="020B0604030504040204" pitchFamily="34" charset="0"/>
                <a:cs typeface="Verdana" panose="020B0604030504040204" pitchFamily="34" charset="0"/>
              </a:rPr>
              <a:t>(German, 1876-1907: 31 years)</a:t>
            </a:r>
            <a:br>
              <a:rPr lang="en-US" altLang="en-US" sz="1600" dirty="0">
                <a:latin typeface="Verdana" panose="020B0604030504040204" pitchFamily="34" charset="0"/>
                <a:ea typeface="Verdana" panose="020B0604030504040204" pitchFamily="34" charset="0"/>
                <a:cs typeface="Verdana" panose="020B0604030504040204" pitchFamily="34" charset="0"/>
              </a:rPr>
            </a:br>
            <a:r>
              <a:rPr lang="en-US" altLang="en-US" sz="1600" dirty="0">
                <a:latin typeface="Verdana" panose="020B0604030504040204" pitchFamily="34" charset="0"/>
                <a:ea typeface="Verdana" panose="020B0604030504040204" pitchFamily="34" charset="0"/>
                <a:cs typeface="Verdana" panose="020B0604030504040204" pitchFamily="34" charset="0"/>
              </a:rPr>
              <a:t>from Post-Impressionism to Proto-Expressionism</a:t>
            </a:r>
          </a:p>
        </p:txBody>
      </p:sp>
      <p:pic>
        <p:nvPicPr>
          <p:cNvPr id="3075" name="Picture 3" descr="Modersohn-Becker_01">
            <a:extLst>
              <a:ext uri="{FF2B5EF4-FFF2-40B4-BE49-F238E27FC236}">
                <a16:creationId xmlns:a16="http://schemas.microsoft.com/office/drawing/2014/main" id="{41A7349B-B56D-4ADF-8BA6-CD3B493689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935162"/>
            <a:ext cx="2800350" cy="3933316"/>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3076" name="Picture 4" descr="Paula_Modersohn-Becker_006">
            <a:extLst>
              <a:ext uri="{FF2B5EF4-FFF2-40B4-BE49-F238E27FC236}">
                <a16:creationId xmlns:a16="http://schemas.microsoft.com/office/drawing/2014/main" id="{DB6B7C5B-9FEE-4036-82E6-1EE610BB32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0829" y="0"/>
            <a:ext cx="3241370" cy="68580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3077" name="Text Box 5">
            <a:extLst>
              <a:ext uri="{FF2B5EF4-FFF2-40B4-BE49-F238E27FC236}">
                <a16:creationId xmlns:a16="http://schemas.microsoft.com/office/drawing/2014/main" id="{F1A53663-C6BA-459C-9E3D-F29AA6EDBA1C}"/>
              </a:ext>
            </a:extLst>
          </p:cNvPr>
          <p:cNvSpPr txBox="1">
            <a:spLocks noChangeArrowheads="1"/>
          </p:cNvSpPr>
          <p:nvPr/>
        </p:nvSpPr>
        <p:spPr bwMode="auto">
          <a:xfrm>
            <a:off x="10058400" y="5638800"/>
            <a:ext cx="2133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i="1" dirty="0">
                <a:latin typeface="Verdana" panose="020B0604030504040204" pitchFamily="34" charset="0"/>
              </a:rPr>
              <a:t>Self Portrait</a:t>
            </a:r>
            <a:r>
              <a:rPr lang="en-US" altLang="en-US" sz="1600" dirty="0">
                <a:latin typeface="Verdana" panose="020B0604030504040204" pitchFamily="34" charset="0"/>
              </a:rPr>
              <a:t>, 1907</a:t>
            </a:r>
            <a:endParaRPr lang="en-US" alt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8EF714C3-A1CB-4100-B0DA-22F20CEF94F5}"/>
              </a:ext>
            </a:extLst>
          </p:cNvPr>
          <p:cNvSpPr>
            <a:spLocks noGrp="1" noChangeArrowheads="1"/>
          </p:cNvSpPr>
          <p:nvPr>
            <p:ph type="title"/>
          </p:nvPr>
        </p:nvSpPr>
        <p:spPr>
          <a:xfrm>
            <a:off x="1981200" y="274638"/>
            <a:ext cx="8229600" cy="1096962"/>
          </a:xfrm>
        </p:spPr>
        <p:txBody>
          <a:bodyPr/>
          <a:lstStyle/>
          <a:p>
            <a:pPr eaLnBrk="1" hangingPunct="1"/>
            <a:r>
              <a:rPr lang="en-US" altLang="en-US" sz="1600" b="1">
                <a:latin typeface="Verdana" panose="020B0604030504040204" pitchFamily="34" charset="0"/>
                <a:ea typeface="Verdana" panose="020B0604030504040204" pitchFamily="34" charset="0"/>
                <a:cs typeface="Verdana" panose="020B0604030504040204" pitchFamily="34" charset="0"/>
              </a:rPr>
              <a:t>Wassily</a:t>
            </a:r>
            <a:r>
              <a:rPr lang="en-US" altLang="en-US" sz="1600">
                <a:latin typeface="Verdana" panose="020B0604030504040204" pitchFamily="34" charset="0"/>
                <a:ea typeface="Verdana" panose="020B0604030504040204" pitchFamily="34" charset="0"/>
                <a:cs typeface="Verdana" panose="020B0604030504040204" pitchFamily="34" charset="0"/>
              </a:rPr>
              <a:t> </a:t>
            </a:r>
            <a:r>
              <a:rPr lang="en-US" altLang="en-US" sz="1600" b="1">
                <a:latin typeface="Verdana" panose="020B0604030504040204" pitchFamily="34" charset="0"/>
                <a:ea typeface="Verdana" panose="020B0604030504040204" pitchFamily="34" charset="0"/>
                <a:cs typeface="Verdana" panose="020B0604030504040204" pitchFamily="34" charset="0"/>
              </a:rPr>
              <a:t>Kandinsky</a:t>
            </a:r>
            <a:r>
              <a:rPr lang="en-US" altLang="en-US" sz="1600">
                <a:latin typeface="Verdana" panose="020B0604030504040204" pitchFamily="34" charset="0"/>
                <a:ea typeface="Verdana" panose="020B0604030504040204" pitchFamily="34" charset="0"/>
                <a:cs typeface="Verdana" panose="020B0604030504040204" pitchFamily="34" charset="0"/>
              </a:rPr>
              <a:t>, </a:t>
            </a:r>
            <a:r>
              <a:rPr lang="en-US" altLang="en-US" sz="1600" i="1">
                <a:latin typeface="Verdana" panose="020B0604030504040204" pitchFamily="34" charset="0"/>
                <a:ea typeface="Verdana" panose="020B0604030504040204" pitchFamily="34" charset="0"/>
                <a:cs typeface="Verdana" panose="020B0604030504040204" pitchFamily="34" charset="0"/>
              </a:rPr>
              <a:t>Study for Composition 2</a:t>
            </a:r>
            <a:r>
              <a:rPr lang="en-US" altLang="en-US" sz="1600">
                <a:latin typeface="Verdana" panose="020B0604030504040204" pitchFamily="34" charset="0"/>
                <a:ea typeface="Verdana" panose="020B0604030504040204" pitchFamily="34" charset="0"/>
                <a:cs typeface="Verdana" panose="020B0604030504040204" pitchFamily="34" charset="0"/>
              </a:rPr>
              <a:t>, 1909-10, oil on canvas, 38 x 51”, </a:t>
            </a:r>
            <a:br>
              <a:rPr lang="en-US" altLang="en-US" sz="1600">
                <a:latin typeface="Verdana" panose="020B0604030504040204" pitchFamily="34" charset="0"/>
                <a:ea typeface="Verdana" panose="020B0604030504040204" pitchFamily="34" charset="0"/>
                <a:cs typeface="Verdana" panose="020B0604030504040204" pitchFamily="34" charset="0"/>
              </a:rPr>
            </a:br>
            <a:r>
              <a:rPr lang="en-US" altLang="en-US" sz="1600">
                <a:latin typeface="Verdana" panose="020B0604030504040204" pitchFamily="34" charset="0"/>
                <a:ea typeface="Verdana" panose="020B0604030504040204" pitchFamily="34" charset="0"/>
                <a:cs typeface="Verdana" panose="020B0604030504040204" pitchFamily="34" charset="0"/>
              </a:rPr>
              <a:t>Solomon Guggenheim Museum, NYC.  </a:t>
            </a:r>
            <a:br>
              <a:rPr lang="en-US" altLang="en-US" sz="1600">
                <a:latin typeface="Verdana" panose="020B0604030504040204" pitchFamily="34" charset="0"/>
                <a:ea typeface="Verdana" panose="020B0604030504040204" pitchFamily="34" charset="0"/>
                <a:cs typeface="Verdana" panose="020B0604030504040204" pitchFamily="34" charset="0"/>
              </a:rPr>
            </a:br>
            <a:r>
              <a:rPr lang="en-US" altLang="en-US" sz="1600">
                <a:latin typeface="Verdana" panose="020B0604030504040204" pitchFamily="34" charset="0"/>
                <a:ea typeface="Verdana" panose="020B0604030504040204" pitchFamily="34" charset="0"/>
                <a:cs typeface="Verdana" panose="020B0604030504040204" pitchFamily="34" charset="0"/>
              </a:rPr>
              <a:t>Based on the Deluge (</a:t>
            </a:r>
            <a:r>
              <a:rPr lang="en-US" altLang="en-US" sz="1600" i="1">
                <a:latin typeface="Verdana" panose="020B0604030504040204" pitchFamily="34" charset="0"/>
                <a:ea typeface="Verdana" panose="020B0604030504040204" pitchFamily="34" charset="0"/>
                <a:cs typeface="Verdana" panose="020B0604030504040204" pitchFamily="34" charset="0"/>
              </a:rPr>
              <a:t>Genesis</a:t>
            </a:r>
            <a:r>
              <a:rPr lang="en-US" altLang="en-US" sz="1600">
                <a:latin typeface="Verdana" panose="020B0604030504040204" pitchFamily="34" charset="0"/>
                <a:ea typeface="Verdana" panose="020B0604030504040204" pitchFamily="34" charset="0"/>
                <a:cs typeface="Verdana" panose="020B0604030504040204" pitchFamily="34" charset="0"/>
              </a:rPr>
              <a:t>) and (Apocalypse) </a:t>
            </a:r>
            <a:r>
              <a:rPr lang="en-US" altLang="en-US" sz="1600" i="1">
                <a:latin typeface="Verdana" panose="020B0604030504040204" pitchFamily="34" charset="0"/>
                <a:ea typeface="Verdana" panose="020B0604030504040204" pitchFamily="34" charset="0"/>
                <a:cs typeface="Verdana" panose="020B0604030504040204" pitchFamily="34" charset="0"/>
              </a:rPr>
              <a:t>Revelations</a:t>
            </a:r>
          </a:p>
        </p:txBody>
      </p:sp>
      <p:pic>
        <p:nvPicPr>
          <p:cNvPr id="24579" name="Picture 3" descr="kandinsky_study_for_composition2_1910">
            <a:extLst>
              <a:ext uri="{FF2B5EF4-FFF2-40B4-BE49-F238E27FC236}">
                <a16:creationId xmlns:a16="http://schemas.microsoft.com/office/drawing/2014/main" id="{B1C30D60-2403-4098-89E4-4D41EB513E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1601787"/>
            <a:ext cx="6738021" cy="49530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ADD797FC-EB21-4958-B2CB-54E5A8243004}"/>
              </a:ext>
            </a:extLst>
          </p:cNvPr>
          <p:cNvSpPr>
            <a:spLocks noGrp="1" noChangeArrowheads="1"/>
          </p:cNvSpPr>
          <p:nvPr>
            <p:ph type="title"/>
          </p:nvPr>
        </p:nvSpPr>
        <p:spPr>
          <a:xfrm>
            <a:off x="1981200" y="152400"/>
            <a:ext cx="8229600" cy="1600200"/>
          </a:xfrm>
        </p:spPr>
        <p:txBody>
          <a:bodyPr rtlCol="0">
            <a:normAutofit fontScale="90000"/>
          </a:bodyPr>
          <a:lstStyle/>
          <a:p>
            <a:pPr eaLnBrk="1" fontAlgn="auto" hangingPunct="1">
              <a:spcAft>
                <a:spcPts val="0"/>
              </a:spcAft>
              <a:defRPr/>
            </a:pPr>
            <a:r>
              <a:rPr lang="en-US" sz="2000" b="1" dirty="0">
                <a:latin typeface="Verdana" pitchFamily="34" charset="0"/>
                <a:ea typeface="Verdana" pitchFamily="34" charset="0"/>
                <a:cs typeface="Verdana" pitchFamily="34" charset="0"/>
              </a:rPr>
              <a:t>Wassily Kandinsky</a:t>
            </a:r>
            <a:r>
              <a:rPr lang="en-US" sz="2000" dirty="0">
                <a:latin typeface="Verdana" pitchFamily="34" charset="0"/>
                <a:ea typeface="Verdana" pitchFamily="34" charset="0"/>
                <a:cs typeface="Verdana" pitchFamily="34" charset="0"/>
              </a:rPr>
              <a:t>, 1911, </a:t>
            </a:r>
            <a:r>
              <a:rPr lang="en-US" sz="2000" i="1" dirty="0">
                <a:latin typeface="Verdana" pitchFamily="34" charset="0"/>
                <a:ea typeface="Verdana" pitchFamily="34" charset="0"/>
                <a:cs typeface="Verdana" pitchFamily="34" charset="0"/>
              </a:rPr>
              <a:t>Composition IV, </a:t>
            </a:r>
            <a:r>
              <a:rPr lang="en-US" sz="2000" dirty="0">
                <a:latin typeface="Verdana" pitchFamily="34" charset="0"/>
                <a:ea typeface="Verdana" pitchFamily="34" charset="0"/>
                <a:cs typeface="Verdana" pitchFamily="34" charset="0"/>
              </a:rPr>
              <a:t> o/c</a:t>
            </a:r>
            <a:br>
              <a:rPr lang="en-US" sz="2000" dirty="0">
                <a:latin typeface="Verdana" pitchFamily="34" charset="0"/>
                <a:ea typeface="Verdana" pitchFamily="34" charset="0"/>
                <a:cs typeface="Verdana" pitchFamily="34" charset="0"/>
              </a:rPr>
            </a:br>
            <a:r>
              <a:rPr lang="en-US" sz="2000" dirty="0">
                <a:latin typeface="Verdana" pitchFamily="34" charset="0"/>
                <a:ea typeface="Verdana" pitchFamily="34" charset="0"/>
                <a:cs typeface="Verdana" pitchFamily="34" charset="0"/>
              </a:rPr>
              <a:t>objective forms are “veiled” and “dissolved”</a:t>
            </a:r>
            <a:br>
              <a:rPr lang="en-US" sz="1800" dirty="0">
                <a:latin typeface="Verdana" pitchFamily="34" charset="0"/>
                <a:ea typeface="Verdana" pitchFamily="34" charset="0"/>
                <a:cs typeface="Verdana" pitchFamily="34" charset="0"/>
              </a:rPr>
            </a:br>
            <a:r>
              <a:rPr lang="en-US" sz="1800" dirty="0">
                <a:latin typeface="Verdana" pitchFamily="34" charset="0"/>
                <a:ea typeface="Verdana" pitchFamily="34" charset="0"/>
                <a:cs typeface="Verdana" pitchFamily="34" charset="0"/>
              </a:rPr>
              <a:t> </a:t>
            </a:r>
            <a:br>
              <a:rPr lang="en-US" sz="1800" dirty="0">
                <a:latin typeface="Verdana" pitchFamily="34" charset="0"/>
                <a:ea typeface="Verdana" pitchFamily="34" charset="0"/>
                <a:cs typeface="Verdana" pitchFamily="34" charset="0"/>
              </a:rPr>
            </a:br>
            <a:r>
              <a:rPr lang="en-US" sz="1800" dirty="0">
                <a:latin typeface="Verdana" pitchFamily="34" charset="0"/>
                <a:ea typeface="Verdana" pitchFamily="34" charset="0"/>
                <a:cs typeface="Verdana" pitchFamily="34" charset="0"/>
              </a:rPr>
              <a:t>"I more or less dissolved the objects so that they could not all be recognized at once, and so that their psychic sounds could be experienced one after the other by the observer." </a:t>
            </a:r>
          </a:p>
        </p:txBody>
      </p:sp>
      <p:pic>
        <p:nvPicPr>
          <p:cNvPr id="25603" name="Picture 3" descr="kandinsky,Wassily-Composition_IV-1911">
            <a:extLst>
              <a:ext uri="{FF2B5EF4-FFF2-40B4-BE49-F238E27FC236}">
                <a16:creationId xmlns:a16="http://schemas.microsoft.com/office/drawing/2014/main" id="{DD28A108-55B6-4CC8-BFFC-271A727B2F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828800"/>
            <a:ext cx="7467600" cy="4718427"/>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9A5572F7-0DD1-472F-8CC7-8810718F15AB}"/>
              </a:ext>
            </a:extLst>
          </p:cNvPr>
          <p:cNvSpPr>
            <a:spLocks noGrp="1" noChangeArrowheads="1"/>
          </p:cNvSpPr>
          <p:nvPr>
            <p:ph type="title"/>
          </p:nvPr>
        </p:nvSpPr>
        <p:spPr>
          <a:xfrm>
            <a:off x="1981200" y="0"/>
            <a:ext cx="8229600" cy="533400"/>
          </a:xfrm>
        </p:spPr>
        <p:txBody>
          <a:bodyPr/>
          <a:lstStyle/>
          <a:p>
            <a:pPr eaLnBrk="1" hangingPunct="1"/>
            <a:r>
              <a:rPr lang="en-US" altLang="en-US" sz="1600" b="1">
                <a:latin typeface="Verdana" panose="020B0604030504040204" pitchFamily="34" charset="0"/>
                <a:ea typeface="Verdana" panose="020B0604030504040204" pitchFamily="34" charset="0"/>
                <a:cs typeface="Verdana" panose="020B0604030504040204" pitchFamily="34" charset="0"/>
              </a:rPr>
              <a:t>Wassily</a:t>
            </a:r>
            <a:r>
              <a:rPr lang="en-US" altLang="en-US" sz="1600">
                <a:latin typeface="Verdana" panose="020B0604030504040204" pitchFamily="34" charset="0"/>
                <a:ea typeface="Verdana" panose="020B0604030504040204" pitchFamily="34" charset="0"/>
                <a:cs typeface="Verdana" panose="020B0604030504040204" pitchFamily="34" charset="0"/>
              </a:rPr>
              <a:t> </a:t>
            </a:r>
            <a:r>
              <a:rPr lang="en-US" altLang="en-US" sz="1600" b="1">
                <a:latin typeface="Verdana" panose="020B0604030504040204" pitchFamily="34" charset="0"/>
                <a:ea typeface="Verdana" panose="020B0604030504040204" pitchFamily="34" charset="0"/>
                <a:cs typeface="Verdana" panose="020B0604030504040204" pitchFamily="34" charset="0"/>
              </a:rPr>
              <a:t>Kandinsky</a:t>
            </a:r>
            <a:r>
              <a:rPr lang="en-US" altLang="en-US" sz="1600">
                <a:latin typeface="Verdana" panose="020B0604030504040204" pitchFamily="34" charset="0"/>
                <a:ea typeface="Verdana" panose="020B0604030504040204" pitchFamily="34" charset="0"/>
                <a:cs typeface="Verdana" panose="020B0604030504040204" pitchFamily="34" charset="0"/>
              </a:rPr>
              <a:t>,</a:t>
            </a:r>
            <a:r>
              <a:rPr lang="en-US" altLang="en-US" sz="1600" i="1">
                <a:latin typeface="Verdana" panose="020B0604030504040204" pitchFamily="34" charset="0"/>
                <a:ea typeface="Verdana" panose="020B0604030504040204" pitchFamily="34" charset="0"/>
                <a:cs typeface="Verdana" panose="020B0604030504040204" pitchFamily="34" charset="0"/>
              </a:rPr>
              <a:t> Composition 7</a:t>
            </a:r>
            <a:r>
              <a:rPr lang="en-US" altLang="en-US" sz="1600">
                <a:latin typeface="Verdana" panose="020B0604030504040204" pitchFamily="34" charset="0"/>
                <a:ea typeface="Verdana" panose="020B0604030504040204" pitchFamily="34" charset="0"/>
                <a:cs typeface="Verdana" panose="020B0604030504040204" pitchFamily="34" charset="0"/>
              </a:rPr>
              <a:t>, 1913, o/c, 6’6” x 9’11”</a:t>
            </a:r>
          </a:p>
        </p:txBody>
      </p:sp>
      <p:pic>
        <p:nvPicPr>
          <p:cNvPr id="26627" name="Picture 3" descr="kandinsky_comp7_1913">
            <a:extLst>
              <a:ext uri="{FF2B5EF4-FFF2-40B4-BE49-F238E27FC236}">
                <a16:creationId xmlns:a16="http://schemas.microsoft.com/office/drawing/2014/main" id="{25D0FCBC-830E-446A-8B89-C537635620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533400"/>
            <a:ext cx="7239000" cy="48260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26628" name="TextBox 4">
            <a:extLst>
              <a:ext uri="{FF2B5EF4-FFF2-40B4-BE49-F238E27FC236}">
                <a16:creationId xmlns:a16="http://schemas.microsoft.com/office/drawing/2014/main" id="{80F4050D-117C-44CC-ADF4-7B5C2E816E38}"/>
              </a:ext>
            </a:extLst>
          </p:cNvPr>
          <p:cNvSpPr txBox="1">
            <a:spLocks noChangeArrowheads="1"/>
          </p:cNvSpPr>
          <p:nvPr/>
        </p:nvSpPr>
        <p:spPr bwMode="auto">
          <a:xfrm>
            <a:off x="1295400" y="5511800"/>
            <a:ext cx="9677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i="1" dirty="0"/>
              <a:t>"Generally speaking, color is a power which directly influences the soul.  Color is the keyboard, the eyes are the hammers, the soul is the piano with many strings. The artist is the hand which plays, touching one key or another, to cause vibrations in the soul."   </a:t>
            </a:r>
            <a:r>
              <a:rPr lang="en-US" altLang="en-US" dirty="0"/>
              <a:t>											Kandinsky</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9D9A9671-266A-4C68-BFA1-FA7FCFB5185D}"/>
              </a:ext>
            </a:extLst>
          </p:cNvPr>
          <p:cNvSpPr>
            <a:spLocks noGrp="1" noChangeArrowheads="1"/>
          </p:cNvSpPr>
          <p:nvPr>
            <p:ph type="title"/>
          </p:nvPr>
        </p:nvSpPr>
        <p:spPr>
          <a:xfrm>
            <a:off x="457200" y="0"/>
            <a:ext cx="11277600" cy="2011362"/>
          </a:xfrm>
        </p:spPr>
        <p:txBody>
          <a:bodyPr/>
          <a:lstStyle/>
          <a:p>
            <a:pPr algn="l" eaLnBrk="1" hangingPunct="1"/>
            <a:r>
              <a:rPr lang="en-US" altLang="en-US" sz="1800" dirty="0">
                <a:latin typeface="Verdana" panose="020B0604030504040204" pitchFamily="34" charset="0"/>
                <a:ea typeface="Verdana" panose="020B0604030504040204" pitchFamily="34" charset="0"/>
                <a:cs typeface="Verdana" panose="020B0604030504040204" pitchFamily="34" charset="0"/>
              </a:rPr>
              <a:t>(left) </a:t>
            </a:r>
            <a:r>
              <a:rPr lang="en-US" altLang="en-US" sz="1800" b="1" dirty="0">
                <a:latin typeface="Verdana" panose="020B0604030504040204" pitchFamily="34" charset="0"/>
                <a:ea typeface="Verdana" panose="020B0604030504040204" pitchFamily="34" charset="0"/>
                <a:cs typeface="Verdana" panose="020B0604030504040204" pitchFamily="34" charset="0"/>
              </a:rPr>
              <a:t>Kandinsky</a:t>
            </a:r>
            <a:r>
              <a:rPr lang="en-US" altLang="en-US" sz="1800" dirty="0">
                <a:latin typeface="Verdana" panose="020B0604030504040204" pitchFamily="34" charset="0"/>
                <a:ea typeface="Verdana" panose="020B0604030504040204" pitchFamily="34" charset="0"/>
                <a:cs typeface="Verdana" panose="020B0604030504040204" pitchFamily="34" charset="0"/>
              </a:rPr>
              <a:t>, Cover of </a:t>
            </a:r>
            <a:r>
              <a:rPr lang="en-US" altLang="en-US" sz="1800" i="1" dirty="0">
                <a:latin typeface="Verdana" panose="020B0604030504040204" pitchFamily="34" charset="0"/>
                <a:ea typeface="Verdana" panose="020B0604030504040204" pitchFamily="34" charset="0"/>
                <a:cs typeface="Verdana" panose="020B0604030504040204" pitchFamily="34" charset="0"/>
              </a:rPr>
              <a:t>Der </a:t>
            </a:r>
            <a:r>
              <a:rPr lang="en-US" altLang="en-US" sz="1800" i="1" dirty="0" err="1">
                <a:latin typeface="Verdana" panose="020B0604030504040204" pitchFamily="34" charset="0"/>
                <a:ea typeface="Verdana" panose="020B0604030504040204" pitchFamily="34" charset="0"/>
                <a:cs typeface="Verdana" panose="020B0604030504040204" pitchFamily="34" charset="0"/>
              </a:rPr>
              <a:t>Blaue</a:t>
            </a:r>
            <a:r>
              <a:rPr lang="en-US" altLang="en-US" sz="1800" i="1" dirty="0">
                <a:latin typeface="Verdana" panose="020B0604030504040204" pitchFamily="34" charset="0"/>
                <a:ea typeface="Verdana" panose="020B0604030504040204" pitchFamily="34" charset="0"/>
                <a:cs typeface="Verdana" panose="020B0604030504040204" pitchFamily="34" charset="0"/>
              </a:rPr>
              <a:t> Reiter</a:t>
            </a:r>
            <a:r>
              <a:rPr lang="en-US" altLang="en-US" sz="1800" dirty="0">
                <a:latin typeface="Verdana" panose="020B0604030504040204" pitchFamily="34" charset="0"/>
                <a:ea typeface="Verdana" panose="020B0604030504040204" pitchFamily="34" charset="0"/>
                <a:cs typeface="Verdana" panose="020B0604030504040204" pitchFamily="34" charset="0"/>
              </a:rPr>
              <a:t> (</a:t>
            </a:r>
            <a:r>
              <a:rPr lang="en-US" altLang="en-US" sz="1800" i="1" dirty="0">
                <a:latin typeface="Verdana" panose="020B0604030504040204" pitchFamily="34" charset="0"/>
                <a:ea typeface="Verdana" panose="020B0604030504040204" pitchFamily="34" charset="0"/>
                <a:cs typeface="Verdana" panose="020B0604030504040204" pitchFamily="34" charset="0"/>
              </a:rPr>
              <a:t>The</a:t>
            </a:r>
            <a:r>
              <a:rPr lang="en-US" altLang="en-US" sz="1800" dirty="0">
                <a:latin typeface="Verdana" panose="020B0604030504040204" pitchFamily="34" charset="0"/>
                <a:ea typeface="Verdana" panose="020B0604030504040204" pitchFamily="34" charset="0"/>
                <a:cs typeface="Verdana" panose="020B0604030504040204" pitchFamily="34" charset="0"/>
              </a:rPr>
              <a:t> </a:t>
            </a:r>
            <a:r>
              <a:rPr lang="en-US" altLang="en-US" sz="1800" i="1" dirty="0">
                <a:latin typeface="Verdana" panose="020B0604030504040204" pitchFamily="34" charset="0"/>
                <a:ea typeface="Verdana" panose="020B0604030504040204" pitchFamily="34" charset="0"/>
                <a:cs typeface="Verdana" panose="020B0604030504040204" pitchFamily="34" charset="0"/>
              </a:rPr>
              <a:t>Blue Rider)</a:t>
            </a:r>
            <a:r>
              <a:rPr lang="en-US" altLang="en-US" sz="1800" dirty="0">
                <a:latin typeface="Verdana" panose="020B0604030504040204" pitchFamily="34" charset="0"/>
                <a:ea typeface="Verdana" panose="020B0604030504040204" pitchFamily="34" charset="0"/>
                <a:cs typeface="Verdana" panose="020B0604030504040204" pitchFamily="34" charset="0"/>
              </a:rPr>
              <a:t> </a:t>
            </a:r>
            <a:r>
              <a:rPr lang="en-US" altLang="en-US" sz="1800" i="1" dirty="0">
                <a:latin typeface="Verdana" panose="020B0604030504040204" pitchFamily="34" charset="0"/>
                <a:ea typeface="Verdana" panose="020B0604030504040204" pitchFamily="34" charset="0"/>
                <a:cs typeface="Verdana" panose="020B0604030504040204" pitchFamily="34" charset="0"/>
              </a:rPr>
              <a:t>Almanac</a:t>
            </a:r>
            <a:r>
              <a:rPr lang="en-US" altLang="en-US" sz="1800" dirty="0">
                <a:latin typeface="Verdana" panose="020B0604030504040204" pitchFamily="34" charset="0"/>
                <a:ea typeface="Verdana" panose="020B0604030504040204" pitchFamily="34" charset="0"/>
                <a:cs typeface="Verdana" panose="020B0604030504040204" pitchFamily="34" charset="0"/>
              </a:rPr>
              <a:t>, woodcut, 1912</a:t>
            </a:r>
            <a:br>
              <a:rPr lang="en-US" altLang="en-US" sz="1800" dirty="0">
                <a:latin typeface="Verdana" panose="020B0604030504040204" pitchFamily="34" charset="0"/>
                <a:ea typeface="Verdana" panose="020B0604030504040204" pitchFamily="34" charset="0"/>
                <a:cs typeface="Verdana" panose="020B0604030504040204" pitchFamily="34" charset="0"/>
              </a:rPr>
            </a:br>
            <a:r>
              <a:rPr lang="en-US" altLang="en-US" sz="1800" dirty="0">
                <a:latin typeface="Verdana" panose="020B0604030504040204" pitchFamily="34" charset="0"/>
                <a:ea typeface="Verdana" panose="020B0604030504040204" pitchFamily="34" charset="0"/>
                <a:cs typeface="Verdana" panose="020B0604030504040204" pitchFamily="34" charset="0"/>
              </a:rPr>
              <a:t>(right) </a:t>
            </a:r>
            <a:r>
              <a:rPr lang="en-US" altLang="en-US" sz="1800" b="1" dirty="0">
                <a:latin typeface="Verdana" panose="020B0604030504040204" pitchFamily="34" charset="0"/>
                <a:ea typeface="Verdana" panose="020B0604030504040204" pitchFamily="34" charset="0"/>
                <a:cs typeface="Verdana" panose="020B0604030504040204" pitchFamily="34" charset="0"/>
              </a:rPr>
              <a:t>Kandinsky</a:t>
            </a:r>
            <a:r>
              <a:rPr lang="en-US" altLang="en-US" sz="1800" dirty="0">
                <a:latin typeface="Verdana" panose="020B0604030504040204" pitchFamily="34" charset="0"/>
                <a:ea typeface="Verdana" panose="020B0604030504040204" pitchFamily="34" charset="0"/>
                <a:cs typeface="Verdana" panose="020B0604030504040204" pitchFamily="34" charset="0"/>
              </a:rPr>
              <a:t>, Cover of </a:t>
            </a:r>
            <a:r>
              <a:rPr lang="en-US" altLang="en-US" sz="1800" i="1" dirty="0">
                <a:latin typeface="Verdana" panose="020B0604030504040204" pitchFamily="34" charset="0"/>
                <a:ea typeface="Verdana" panose="020B0604030504040204" pitchFamily="34" charset="0"/>
                <a:cs typeface="Verdana" panose="020B0604030504040204" pitchFamily="34" charset="0"/>
              </a:rPr>
              <a:t>Concerning the Spiritual in Art</a:t>
            </a:r>
            <a:r>
              <a:rPr lang="en-US" altLang="en-US" sz="1800" dirty="0">
                <a:latin typeface="Verdana" panose="020B0604030504040204" pitchFamily="34" charset="0"/>
                <a:ea typeface="Verdana" panose="020B0604030504040204" pitchFamily="34" charset="0"/>
                <a:cs typeface="Verdana" panose="020B0604030504040204" pitchFamily="34" charset="0"/>
              </a:rPr>
              <a:t>, 1912 </a:t>
            </a:r>
            <a:br>
              <a:rPr lang="en-US" altLang="en-US" sz="1800" dirty="0">
                <a:latin typeface="Verdana" panose="020B0604030504040204" pitchFamily="34" charset="0"/>
                <a:ea typeface="Verdana" panose="020B0604030504040204" pitchFamily="34" charset="0"/>
                <a:cs typeface="Verdana" panose="020B0604030504040204" pitchFamily="34" charset="0"/>
              </a:rPr>
            </a:br>
            <a:br>
              <a:rPr lang="en-US" altLang="en-US" sz="1800" dirty="0">
                <a:latin typeface="Verdana" panose="020B0604030504040204" pitchFamily="34" charset="0"/>
                <a:ea typeface="Verdana" panose="020B0604030504040204" pitchFamily="34" charset="0"/>
                <a:cs typeface="Verdana" panose="020B0604030504040204" pitchFamily="34" charset="0"/>
              </a:rPr>
            </a:br>
            <a:r>
              <a:rPr lang="en-US" altLang="en-US" sz="1800" dirty="0">
                <a:latin typeface="Verdana" panose="020B0604030504040204" pitchFamily="34" charset="0"/>
                <a:ea typeface="Verdana" panose="020B0604030504040204" pitchFamily="34" charset="0"/>
                <a:cs typeface="Verdana" panose="020B0604030504040204" pitchFamily="34" charset="0"/>
              </a:rPr>
              <a:t>"Then I saw heaven opened, and behold, a white horse!  He who sat upon it is called Faithful and True and in righteousness he judges and makes war. He is clad in a white robe dipped in blood."  </a:t>
            </a:r>
            <a:r>
              <a:rPr lang="en-US" altLang="en-US" sz="1800" i="1" dirty="0">
                <a:latin typeface="Verdana" panose="020B0604030504040204" pitchFamily="34" charset="0"/>
                <a:ea typeface="Verdana" panose="020B0604030504040204" pitchFamily="34" charset="0"/>
                <a:cs typeface="Verdana" panose="020B0604030504040204" pitchFamily="34" charset="0"/>
              </a:rPr>
              <a:t>Revelations</a:t>
            </a:r>
          </a:p>
        </p:txBody>
      </p:sp>
      <p:pic>
        <p:nvPicPr>
          <p:cNvPr id="27651" name="Picture 3" descr="Kandinsky_blaue_reiter_cover_woodcut">
            <a:extLst>
              <a:ext uri="{FF2B5EF4-FFF2-40B4-BE49-F238E27FC236}">
                <a16:creationId xmlns:a16="http://schemas.microsoft.com/office/drawing/2014/main" id="{449C51F8-72B7-4476-85BD-686CA03EA4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905000"/>
            <a:ext cx="3776664" cy="4841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4" descr="kandinsky_concerning_the_spiritual_coverpage">
            <a:extLst>
              <a:ext uri="{FF2B5EF4-FFF2-40B4-BE49-F238E27FC236}">
                <a16:creationId xmlns:a16="http://schemas.microsoft.com/office/drawing/2014/main" id="{FECB2E42-96CF-4DDD-B02E-C6DD20B213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9907" y="2068512"/>
            <a:ext cx="3428999" cy="3977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34CE0-E67A-4C3B-8F68-314F82E010AE}"/>
              </a:ext>
            </a:extLst>
          </p:cNvPr>
          <p:cNvSpPr>
            <a:spLocks noGrp="1"/>
          </p:cNvSpPr>
          <p:nvPr>
            <p:ph type="title"/>
          </p:nvPr>
        </p:nvSpPr>
        <p:spPr>
          <a:xfrm>
            <a:off x="557390" y="41373"/>
            <a:ext cx="10972800" cy="644427"/>
          </a:xfrm>
        </p:spPr>
        <p:txBody>
          <a:bodyPr/>
          <a:lstStyle/>
          <a:p>
            <a:r>
              <a:rPr lang="en-US" sz="1800" dirty="0"/>
              <a:t>Hilma </a:t>
            </a:r>
            <a:r>
              <a:rPr lang="en-US" sz="1800" dirty="0" err="1"/>
              <a:t>af</a:t>
            </a:r>
            <a:r>
              <a:rPr lang="en-US" sz="1800" dirty="0"/>
              <a:t> </a:t>
            </a:r>
            <a:r>
              <a:rPr lang="en-US" sz="1800" dirty="0" err="1"/>
              <a:t>Klint</a:t>
            </a:r>
            <a:r>
              <a:rPr lang="en-US" sz="1800" dirty="0"/>
              <a:t>, Swedish, 1862- 1944, </a:t>
            </a:r>
            <a:r>
              <a:rPr lang="en-US" sz="1800" i="1" dirty="0"/>
              <a:t>Paintings for the Future</a:t>
            </a:r>
            <a:r>
              <a:rPr lang="en-US" sz="1800" dirty="0"/>
              <a:t>, Guggenheim Museum, New York City</a:t>
            </a:r>
          </a:p>
        </p:txBody>
      </p:sp>
      <p:pic>
        <p:nvPicPr>
          <p:cNvPr id="3" name="Online Media 2" title="Hilma af Klint">
            <a:hlinkClick r:id="" action="ppaction://media"/>
            <a:extLst>
              <a:ext uri="{FF2B5EF4-FFF2-40B4-BE49-F238E27FC236}">
                <a16:creationId xmlns:a16="http://schemas.microsoft.com/office/drawing/2014/main" id="{30A18EF8-EC3F-4B7B-81D9-AF9361921C63}"/>
              </a:ext>
            </a:extLst>
          </p:cNvPr>
          <p:cNvPicPr>
            <a:picLocks noRot="1" noChangeAspect="1"/>
          </p:cNvPicPr>
          <p:nvPr>
            <a:videoFile r:link="rId1"/>
          </p:nvPr>
        </p:nvPicPr>
        <p:blipFill>
          <a:blip r:embed="rId3"/>
          <a:stretch>
            <a:fillRect/>
          </a:stretch>
        </p:blipFill>
        <p:spPr>
          <a:xfrm>
            <a:off x="762000" y="685800"/>
            <a:ext cx="10349087" cy="5821362"/>
          </a:xfrm>
          <a:prstGeom prst="rect">
            <a:avLst/>
          </a:prstGeom>
        </p:spPr>
      </p:pic>
    </p:spTree>
    <p:extLst>
      <p:ext uri="{BB962C8B-B14F-4D97-AF65-F5344CB8AC3E}">
        <p14:creationId xmlns:p14="http://schemas.microsoft.com/office/powerpoint/2010/main" val="3580651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EFE7009A-5637-4D98-ADE5-6C82B0FEF91D}"/>
              </a:ext>
            </a:extLst>
          </p:cNvPr>
          <p:cNvSpPr>
            <a:spLocks noGrp="1" noChangeArrowheads="1"/>
          </p:cNvSpPr>
          <p:nvPr>
            <p:ph type="title"/>
          </p:nvPr>
        </p:nvSpPr>
        <p:spPr>
          <a:xfrm>
            <a:off x="1981200" y="0"/>
            <a:ext cx="8229600" cy="2971800"/>
          </a:xfrm>
        </p:spPr>
        <p:txBody>
          <a:bodyPr/>
          <a:lstStyle/>
          <a:p>
            <a:pPr eaLnBrk="1" hangingPunct="1"/>
            <a:r>
              <a:rPr lang="en-US" altLang="en-US" sz="1800" b="1">
                <a:latin typeface="Verdana" panose="020B0604030504040204" pitchFamily="34" charset="0"/>
                <a:ea typeface="Verdana" panose="020B0604030504040204" pitchFamily="34" charset="0"/>
                <a:cs typeface="Verdana" panose="020B0604030504040204" pitchFamily="34" charset="0"/>
              </a:rPr>
              <a:t>Die Brücke (The Bridge) </a:t>
            </a:r>
            <a:r>
              <a:rPr lang="en-US" altLang="en-US" sz="1800">
                <a:latin typeface="Verdana" panose="020B0604030504040204" pitchFamily="34" charset="0"/>
                <a:ea typeface="Verdana" panose="020B0604030504040204" pitchFamily="34" charset="0"/>
                <a:cs typeface="Verdana" panose="020B0604030504040204" pitchFamily="34" charset="0"/>
              </a:rPr>
              <a:t>Dresden Germany</a:t>
            </a:r>
            <a:r>
              <a:rPr lang="en-US" altLang="en-US" sz="1800" b="1">
                <a:latin typeface="Verdana" panose="020B0604030504040204" pitchFamily="34" charset="0"/>
                <a:ea typeface="Verdana" panose="020B0604030504040204" pitchFamily="34" charset="0"/>
                <a:cs typeface="Verdana" panose="020B0604030504040204" pitchFamily="34" charset="0"/>
              </a:rPr>
              <a:t> </a:t>
            </a:r>
            <a:br>
              <a:rPr lang="en-US" altLang="en-US" sz="1800" b="1">
                <a:latin typeface="Verdana" panose="020B0604030504040204" pitchFamily="34" charset="0"/>
                <a:ea typeface="Verdana" panose="020B0604030504040204" pitchFamily="34" charset="0"/>
                <a:cs typeface="Verdana" panose="020B0604030504040204" pitchFamily="34" charset="0"/>
              </a:rPr>
            </a:br>
            <a:r>
              <a:rPr lang="en-US" altLang="en-US" sz="1800">
                <a:latin typeface="Verdana" panose="020B0604030504040204" pitchFamily="34" charset="0"/>
                <a:ea typeface="Verdana" panose="020B0604030504040204" pitchFamily="34" charset="0"/>
                <a:cs typeface="Verdana" panose="020B0604030504040204" pitchFamily="34" charset="0"/>
              </a:rPr>
              <a:t>(left)</a:t>
            </a:r>
            <a:r>
              <a:rPr lang="en-US" altLang="en-US" sz="1800" b="1">
                <a:latin typeface="Verdana" panose="020B0604030504040204" pitchFamily="34" charset="0"/>
                <a:ea typeface="Verdana" panose="020B0604030504040204" pitchFamily="34" charset="0"/>
                <a:cs typeface="Verdana" panose="020B0604030504040204" pitchFamily="34" charset="0"/>
              </a:rPr>
              <a:t> Ernst Ludwig Kirchner</a:t>
            </a:r>
            <a:r>
              <a:rPr lang="en-US" altLang="en-US" sz="1800">
                <a:latin typeface="Verdana" panose="020B0604030504040204" pitchFamily="34" charset="0"/>
                <a:ea typeface="Verdana" panose="020B0604030504040204" pitchFamily="34" charset="0"/>
                <a:cs typeface="Verdana" panose="020B0604030504040204" pitchFamily="34" charset="0"/>
              </a:rPr>
              <a:t> (German, 1880-1938), </a:t>
            </a:r>
            <a:r>
              <a:rPr lang="en-US" altLang="en-US" sz="1800" i="1">
                <a:latin typeface="Verdana" panose="020B0604030504040204" pitchFamily="34" charset="0"/>
                <a:ea typeface="Verdana" panose="020B0604030504040204" pitchFamily="34" charset="0"/>
                <a:cs typeface="Verdana" panose="020B0604030504040204" pitchFamily="34" charset="0"/>
              </a:rPr>
              <a:t>The Painters of Die Brucke</a:t>
            </a:r>
            <a:r>
              <a:rPr lang="en-US" altLang="en-US" sz="1800">
                <a:latin typeface="Verdana" panose="020B0604030504040204" pitchFamily="34" charset="0"/>
                <a:ea typeface="Verdana" panose="020B0604030504040204" pitchFamily="34" charset="0"/>
                <a:cs typeface="Verdana" panose="020B0604030504040204" pitchFamily="34" charset="0"/>
              </a:rPr>
              <a:t>, 1925, o/c (L to R: Otto Muller, Kirchner, Erich Heckel, Karl Schmidt-Rottluff</a:t>
            </a:r>
            <a:br>
              <a:rPr lang="en-US" altLang="en-US" sz="1800">
                <a:latin typeface="Verdana" panose="020B0604030504040204" pitchFamily="34" charset="0"/>
                <a:ea typeface="Verdana" panose="020B0604030504040204" pitchFamily="34" charset="0"/>
                <a:cs typeface="Verdana" panose="020B0604030504040204" pitchFamily="34" charset="0"/>
              </a:rPr>
            </a:br>
            <a:r>
              <a:rPr lang="en-US" altLang="en-US" sz="1800">
                <a:latin typeface="Verdana" panose="020B0604030504040204" pitchFamily="34" charset="0"/>
                <a:ea typeface="Verdana" panose="020B0604030504040204" pitchFamily="34" charset="0"/>
                <a:cs typeface="Verdana" panose="020B0604030504040204" pitchFamily="34" charset="0"/>
              </a:rPr>
              <a:t>(right) </a:t>
            </a:r>
            <a:r>
              <a:rPr lang="en-US" altLang="en-US" sz="1800" i="1">
                <a:latin typeface="Verdana" panose="020B0604030504040204" pitchFamily="34" charset="0"/>
                <a:ea typeface="Verdana" panose="020B0604030504040204" pitchFamily="34" charset="0"/>
                <a:cs typeface="Verdana" panose="020B0604030504040204" pitchFamily="34" charset="0"/>
              </a:rPr>
              <a:t>Manifesto of the Artists’ Group the Brücke</a:t>
            </a:r>
            <a:r>
              <a:rPr lang="en-US" altLang="en-US" sz="1800">
                <a:latin typeface="Verdana" panose="020B0604030504040204" pitchFamily="34" charset="0"/>
                <a:ea typeface="Verdana" panose="020B0604030504040204" pitchFamily="34" charset="0"/>
                <a:cs typeface="Verdana" panose="020B0604030504040204" pitchFamily="34" charset="0"/>
              </a:rPr>
              <a:t>, woodcuts </a:t>
            </a:r>
            <a:br>
              <a:rPr lang="en-US" altLang="en-US" sz="1800">
                <a:latin typeface="Verdana" panose="020B0604030504040204" pitchFamily="34" charset="0"/>
                <a:ea typeface="Verdana" panose="020B0604030504040204" pitchFamily="34" charset="0"/>
                <a:cs typeface="Verdana" panose="020B0604030504040204" pitchFamily="34" charset="0"/>
              </a:rPr>
            </a:br>
            <a:br>
              <a:rPr lang="en-US" altLang="en-US" sz="1800">
                <a:latin typeface="Verdana" panose="020B0604030504040204" pitchFamily="34" charset="0"/>
                <a:ea typeface="Verdana" panose="020B0604030504040204" pitchFamily="34" charset="0"/>
                <a:cs typeface="Verdana" panose="020B0604030504040204" pitchFamily="34" charset="0"/>
              </a:rPr>
            </a:br>
            <a:r>
              <a:rPr lang="en-US" altLang="en-US" sz="1600">
                <a:latin typeface="Verdana" panose="020B0604030504040204" pitchFamily="34" charset="0"/>
                <a:ea typeface="Verdana" panose="020B0604030504040204" pitchFamily="34" charset="0"/>
                <a:cs typeface="Verdana" panose="020B0604030504040204" pitchFamily="34" charset="0"/>
              </a:rPr>
              <a:t>“With faith in progress and in a new generation of creators and spectators we call together all youth.  As youth, we carry the future and want to create for ourselves freedom of life and of movement against the long established older forces.  Everyone who reproduces that which drives him to creation with directness and authenticity belongs to us."</a:t>
            </a:r>
          </a:p>
        </p:txBody>
      </p:sp>
      <p:pic>
        <p:nvPicPr>
          <p:cNvPr id="28675" name="Picture 3" descr="Kirchner_program_of_die_brucke_woodcut_1906">
            <a:extLst>
              <a:ext uri="{FF2B5EF4-FFF2-40B4-BE49-F238E27FC236}">
                <a16:creationId xmlns:a16="http://schemas.microsoft.com/office/drawing/2014/main" id="{42CE3A80-6714-4A19-990D-0DADB8DFBB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28" t="1678" r="1428" b="1678"/>
          <a:stretch>
            <a:fillRect/>
          </a:stretch>
        </p:blipFill>
        <p:spPr bwMode="auto">
          <a:xfrm>
            <a:off x="5638800" y="3048001"/>
            <a:ext cx="432435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4" descr="Kirchner_die_brucke_1908">
            <a:extLst>
              <a:ext uri="{FF2B5EF4-FFF2-40B4-BE49-F238E27FC236}">
                <a16:creationId xmlns:a16="http://schemas.microsoft.com/office/drawing/2014/main" id="{ECB2A219-5EB9-410B-88FD-1383E1BB2204}"/>
              </a:ext>
            </a:extLst>
          </p:cNvPr>
          <p:cNvPicPr>
            <a:picLocks noChangeAspect="1" noChangeArrowheads="1"/>
          </p:cNvPicPr>
          <p:nvPr/>
        </p:nvPicPr>
        <p:blipFill>
          <a:blip r:embed="rId3">
            <a:lum contrast="24000"/>
            <a:extLst>
              <a:ext uri="{28A0092B-C50C-407E-A947-70E740481C1C}">
                <a14:useLocalDpi xmlns:a14="http://schemas.microsoft.com/office/drawing/2010/main" val="0"/>
              </a:ext>
            </a:extLst>
          </a:blip>
          <a:srcRect/>
          <a:stretch>
            <a:fillRect/>
          </a:stretch>
        </p:blipFill>
        <p:spPr bwMode="auto">
          <a:xfrm>
            <a:off x="1905000" y="2994025"/>
            <a:ext cx="2743200" cy="3722688"/>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8F2E442A-3971-470F-B5AE-FB14DACFEA27}"/>
              </a:ext>
            </a:extLst>
          </p:cNvPr>
          <p:cNvSpPr>
            <a:spLocks noGrp="1" noChangeArrowheads="1"/>
          </p:cNvSpPr>
          <p:nvPr>
            <p:ph type="title"/>
          </p:nvPr>
        </p:nvSpPr>
        <p:spPr/>
        <p:txBody>
          <a:bodyPr/>
          <a:lstStyle/>
          <a:p>
            <a:pPr eaLnBrk="1" hangingPunct="1"/>
            <a:r>
              <a:rPr lang="en-US" altLang="en-US" sz="1600">
                <a:latin typeface="Verdana" panose="020B0604030504040204" pitchFamily="34" charset="0"/>
                <a:ea typeface="Verdana" panose="020B0604030504040204" pitchFamily="34" charset="0"/>
                <a:cs typeface="Verdana" panose="020B0604030504040204" pitchFamily="34" charset="0"/>
              </a:rPr>
              <a:t>(left) </a:t>
            </a:r>
            <a:r>
              <a:rPr lang="en-US" altLang="en-US" sz="1600" b="1">
                <a:latin typeface="Verdana" panose="020B0604030504040204" pitchFamily="34" charset="0"/>
                <a:ea typeface="Verdana" panose="020B0604030504040204" pitchFamily="34" charset="0"/>
                <a:cs typeface="Verdana" panose="020B0604030504040204" pitchFamily="34" charset="0"/>
              </a:rPr>
              <a:t>Ernst Ludwig Kirchner</a:t>
            </a:r>
            <a:r>
              <a:rPr lang="en-US" altLang="en-US" sz="1600">
                <a:latin typeface="Verdana" panose="020B0604030504040204" pitchFamily="34" charset="0"/>
                <a:ea typeface="Verdana" panose="020B0604030504040204" pitchFamily="34" charset="0"/>
                <a:cs typeface="Verdana" panose="020B0604030504040204" pitchFamily="34" charset="0"/>
              </a:rPr>
              <a:t>, </a:t>
            </a:r>
            <a:r>
              <a:rPr lang="en-US" altLang="en-US" sz="1600" i="1">
                <a:latin typeface="Verdana" panose="020B0604030504040204" pitchFamily="34" charset="0"/>
                <a:ea typeface="Verdana" panose="020B0604030504040204" pitchFamily="34" charset="0"/>
                <a:cs typeface="Verdana" panose="020B0604030504040204" pitchFamily="34" charset="0"/>
              </a:rPr>
              <a:t>Girl With Japanese Parasol</a:t>
            </a:r>
            <a:r>
              <a:rPr lang="en-US" altLang="en-US" sz="1600">
                <a:latin typeface="Verdana" panose="020B0604030504040204" pitchFamily="34" charset="0"/>
                <a:ea typeface="Verdana" panose="020B0604030504040204" pitchFamily="34" charset="0"/>
                <a:cs typeface="Verdana" panose="020B0604030504040204" pitchFamily="34" charset="0"/>
              </a:rPr>
              <a:t>, oil, 1909 (Die Brücke)</a:t>
            </a:r>
            <a:br>
              <a:rPr lang="en-US" altLang="en-US" sz="1600">
                <a:latin typeface="Verdana" panose="020B0604030504040204" pitchFamily="34" charset="0"/>
                <a:ea typeface="Verdana" panose="020B0604030504040204" pitchFamily="34" charset="0"/>
                <a:cs typeface="Verdana" panose="020B0604030504040204" pitchFamily="34" charset="0"/>
              </a:rPr>
            </a:br>
            <a:r>
              <a:rPr lang="en-US" altLang="en-US" sz="1600">
                <a:latin typeface="Verdana" panose="020B0604030504040204" pitchFamily="34" charset="0"/>
                <a:ea typeface="Verdana" panose="020B0604030504040204" pitchFamily="34" charset="0"/>
                <a:cs typeface="Verdana" panose="020B0604030504040204" pitchFamily="34" charset="0"/>
              </a:rPr>
              <a:t>(right) </a:t>
            </a:r>
            <a:r>
              <a:rPr lang="en-US" altLang="en-US" sz="1600" b="1">
                <a:latin typeface="Verdana" panose="020B0604030504040204" pitchFamily="34" charset="0"/>
                <a:ea typeface="Verdana" panose="020B0604030504040204" pitchFamily="34" charset="0"/>
                <a:cs typeface="Verdana" panose="020B0604030504040204" pitchFamily="34" charset="0"/>
              </a:rPr>
              <a:t>Henri</a:t>
            </a:r>
            <a:r>
              <a:rPr lang="en-US" altLang="en-US" sz="1600">
                <a:latin typeface="Verdana" panose="020B0604030504040204" pitchFamily="34" charset="0"/>
                <a:ea typeface="Verdana" panose="020B0604030504040204" pitchFamily="34" charset="0"/>
                <a:cs typeface="Verdana" panose="020B0604030504040204" pitchFamily="34" charset="0"/>
              </a:rPr>
              <a:t> </a:t>
            </a:r>
            <a:r>
              <a:rPr lang="en-US" altLang="en-US" sz="1600" b="1">
                <a:latin typeface="Verdana" panose="020B0604030504040204" pitchFamily="34" charset="0"/>
                <a:ea typeface="Verdana" panose="020B0604030504040204" pitchFamily="34" charset="0"/>
                <a:cs typeface="Verdana" panose="020B0604030504040204" pitchFamily="34" charset="0"/>
              </a:rPr>
              <a:t>Matisse</a:t>
            </a:r>
            <a:r>
              <a:rPr lang="en-US" altLang="en-US" sz="1600">
                <a:latin typeface="Verdana" panose="020B0604030504040204" pitchFamily="34" charset="0"/>
                <a:ea typeface="Verdana" panose="020B0604030504040204" pitchFamily="34" charset="0"/>
                <a:cs typeface="Verdana" panose="020B0604030504040204" pitchFamily="34" charset="0"/>
              </a:rPr>
              <a:t>, </a:t>
            </a:r>
            <a:r>
              <a:rPr lang="en-US" altLang="en-US" sz="1600" i="1">
                <a:latin typeface="Verdana" panose="020B0604030504040204" pitchFamily="34" charset="0"/>
                <a:ea typeface="Verdana" panose="020B0604030504040204" pitchFamily="34" charset="0"/>
                <a:cs typeface="Verdana" panose="020B0604030504040204" pitchFamily="34" charset="0"/>
              </a:rPr>
              <a:t>Blue Nude: Souvenir of Biskra</a:t>
            </a:r>
            <a:r>
              <a:rPr lang="en-US" altLang="en-US" sz="1600">
                <a:latin typeface="Verdana" panose="020B0604030504040204" pitchFamily="34" charset="0"/>
                <a:ea typeface="Verdana" panose="020B0604030504040204" pitchFamily="34" charset="0"/>
                <a:cs typeface="Verdana" panose="020B0604030504040204" pitchFamily="34" charset="0"/>
              </a:rPr>
              <a:t>, 1907 (Fauve)</a:t>
            </a:r>
          </a:p>
        </p:txBody>
      </p:sp>
      <p:pic>
        <p:nvPicPr>
          <p:cNvPr id="29699" name="Picture 3" descr="kirchner_girl_under_japanese_umbrella_1906_oil_36x31in_dusseldorf">
            <a:extLst>
              <a:ext uri="{FF2B5EF4-FFF2-40B4-BE49-F238E27FC236}">
                <a16:creationId xmlns:a16="http://schemas.microsoft.com/office/drawing/2014/main" id="{7FE2EE77-AF83-4781-9CD1-400B9EF977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524000"/>
            <a:ext cx="3838926" cy="47244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29700" name="Picture 4" descr="matisse_blueNude">
            <a:extLst>
              <a:ext uri="{FF2B5EF4-FFF2-40B4-BE49-F238E27FC236}">
                <a16:creationId xmlns:a16="http://schemas.microsoft.com/office/drawing/2014/main" id="{37686A29-6CBE-4FDD-AD93-B1E8B68346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2438399"/>
            <a:ext cx="4598988" cy="2932113"/>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1A553D8E-A6B3-4CC0-B826-AF8D162A01A9}"/>
              </a:ext>
            </a:extLst>
          </p:cNvPr>
          <p:cNvSpPr>
            <a:spLocks noGrp="1" noChangeArrowheads="1"/>
          </p:cNvSpPr>
          <p:nvPr>
            <p:ph type="title"/>
          </p:nvPr>
        </p:nvSpPr>
        <p:spPr>
          <a:xfrm>
            <a:off x="1981200" y="274638"/>
            <a:ext cx="8229600" cy="715962"/>
          </a:xfrm>
        </p:spPr>
        <p:txBody>
          <a:bodyPr/>
          <a:lstStyle/>
          <a:p>
            <a:pPr eaLnBrk="1" hangingPunct="1"/>
            <a:r>
              <a:rPr lang="en-US" altLang="en-US" sz="1600">
                <a:latin typeface="Verdana" panose="020B0604030504040204" pitchFamily="34" charset="0"/>
                <a:ea typeface="Verdana" panose="020B0604030504040204" pitchFamily="34" charset="0"/>
                <a:cs typeface="Verdana" panose="020B0604030504040204" pitchFamily="34" charset="0"/>
              </a:rPr>
              <a:t>(left) </a:t>
            </a:r>
            <a:r>
              <a:rPr lang="en-US" altLang="en-US" sz="1600" b="1">
                <a:latin typeface="Verdana" panose="020B0604030504040204" pitchFamily="34" charset="0"/>
                <a:ea typeface="Verdana" panose="020B0604030504040204" pitchFamily="34" charset="0"/>
                <a:cs typeface="Verdana" panose="020B0604030504040204" pitchFamily="34" charset="0"/>
              </a:rPr>
              <a:t>Ernst Ludwig Kirchner</a:t>
            </a:r>
            <a:r>
              <a:rPr lang="en-US" altLang="en-US" sz="1600">
                <a:latin typeface="Verdana" panose="020B0604030504040204" pitchFamily="34" charset="0"/>
                <a:ea typeface="Verdana" panose="020B0604030504040204" pitchFamily="34" charset="0"/>
                <a:cs typeface="Verdana" panose="020B0604030504040204" pitchFamily="34" charset="0"/>
              </a:rPr>
              <a:t>, </a:t>
            </a:r>
            <a:r>
              <a:rPr lang="en-US" altLang="en-US" sz="1600" i="1">
                <a:latin typeface="Verdana" panose="020B0604030504040204" pitchFamily="34" charset="0"/>
                <a:ea typeface="Verdana" panose="020B0604030504040204" pitchFamily="34" charset="0"/>
                <a:cs typeface="Verdana" panose="020B0604030504040204" pitchFamily="34" charset="0"/>
              </a:rPr>
              <a:t>The Street</a:t>
            </a:r>
            <a:r>
              <a:rPr lang="en-US" altLang="en-US" sz="1600">
                <a:latin typeface="Verdana" panose="020B0604030504040204" pitchFamily="34" charset="0"/>
                <a:ea typeface="Verdana" panose="020B0604030504040204" pitchFamily="34" charset="0"/>
                <a:cs typeface="Verdana" panose="020B0604030504040204" pitchFamily="34" charset="0"/>
              </a:rPr>
              <a:t>, 1907, oil on canvas</a:t>
            </a:r>
            <a:br>
              <a:rPr lang="en-US" altLang="en-US" sz="1600">
                <a:latin typeface="Verdana" panose="020B0604030504040204" pitchFamily="34" charset="0"/>
                <a:ea typeface="Verdana" panose="020B0604030504040204" pitchFamily="34" charset="0"/>
                <a:cs typeface="Verdana" panose="020B0604030504040204" pitchFamily="34" charset="0"/>
              </a:rPr>
            </a:br>
            <a:r>
              <a:rPr lang="en-US" altLang="en-US" sz="1600">
                <a:latin typeface="Verdana" panose="020B0604030504040204" pitchFamily="34" charset="0"/>
                <a:ea typeface="Verdana" panose="020B0604030504040204" pitchFamily="34" charset="0"/>
                <a:cs typeface="Verdana" panose="020B0604030504040204" pitchFamily="34" charset="0"/>
              </a:rPr>
              <a:t>(right) </a:t>
            </a:r>
            <a:r>
              <a:rPr lang="en-US" altLang="en-US" sz="1600" b="1">
                <a:latin typeface="Verdana" panose="020B0604030504040204" pitchFamily="34" charset="0"/>
                <a:ea typeface="Verdana" panose="020B0604030504040204" pitchFamily="34" charset="0"/>
                <a:cs typeface="Verdana" panose="020B0604030504040204" pitchFamily="34" charset="0"/>
              </a:rPr>
              <a:t>Kirchner</a:t>
            </a:r>
            <a:r>
              <a:rPr lang="en-US" altLang="en-US" sz="1600">
                <a:latin typeface="Verdana" panose="020B0604030504040204" pitchFamily="34" charset="0"/>
                <a:ea typeface="Verdana" panose="020B0604030504040204" pitchFamily="34" charset="0"/>
                <a:cs typeface="Verdana" panose="020B0604030504040204" pitchFamily="34" charset="0"/>
              </a:rPr>
              <a:t>, </a:t>
            </a:r>
            <a:r>
              <a:rPr lang="en-US" altLang="en-US" sz="1600" i="1">
                <a:latin typeface="Verdana" panose="020B0604030504040204" pitchFamily="34" charset="0"/>
                <a:ea typeface="Verdana" panose="020B0604030504040204" pitchFamily="34" charset="0"/>
                <a:cs typeface="Verdana" panose="020B0604030504040204" pitchFamily="34" charset="0"/>
              </a:rPr>
              <a:t>Market Place with Red Tower</a:t>
            </a:r>
            <a:r>
              <a:rPr lang="en-US" altLang="en-US" sz="1600">
                <a:latin typeface="Verdana" panose="020B0604030504040204" pitchFamily="34" charset="0"/>
                <a:ea typeface="Verdana" panose="020B0604030504040204" pitchFamily="34" charset="0"/>
                <a:cs typeface="Verdana" panose="020B0604030504040204" pitchFamily="34" charset="0"/>
              </a:rPr>
              <a:t>, 1915, oil on canvas</a:t>
            </a:r>
          </a:p>
        </p:txBody>
      </p:sp>
      <p:pic>
        <p:nvPicPr>
          <p:cNvPr id="30723" name="Picture 3" descr="kirchner_street_scene_1907_59x78in">
            <a:extLst>
              <a:ext uri="{FF2B5EF4-FFF2-40B4-BE49-F238E27FC236}">
                <a16:creationId xmlns:a16="http://schemas.microsoft.com/office/drawing/2014/main" id="{BDB8C362-2CB4-4D8E-812F-5A324879FA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057401"/>
            <a:ext cx="4724400" cy="34893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30724" name="Picture 4" descr="kirchner_red_tower_marketplace_1915">
            <a:extLst>
              <a:ext uri="{FF2B5EF4-FFF2-40B4-BE49-F238E27FC236}">
                <a16:creationId xmlns:a16="http://schemas.microsoft.com/office/drawing/2014/main" id="{AD9DBAD8-0435-4AF9-B62C-90EA8210E3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5626" y="1371600"/>
            <a:ext cx="3432175" cy="46609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6A6EB763-7A65-4B9C-8977-FCEB14CDAE8E}"/>
              </a:ext>
            </a:extLst>
          </p:cNvPr>
          <p:cNvSpPr>
            <a:spLocks noGrp="1" noChangeArrowheads="1"/>
          </p:cNvSpPr>
          <p:nvPr>
            <p:ph type="title"/>
          </p:nvPr>
        </p:nvSpPr>
        <p:spPr>
          <a:xfrm>
            <a:off x="685800" y="243681"/>
            <a:ext cx="11430000" cy="1782762"/>
          </a:xfrm>
        </p:spPr>
        <p:txBody>
          <a:bodyPr rtlCol="0">
            <a:normAutofit/>
          </a:bodyPr>
          <a:lstStyle/>
          <a:p>
            <a:pPr algn="l" eaLnBrk="1" fontAlgn="auto" hangingPunct="1">
              <a:spcAft>
                <a:spcPts val="0"/>
              </a:spcAft>
              <a:defRPr/>
            </a:pPr>
            <a:r>
              <a:rPr lang="en-US" sz="1800" dirty="0">
                <a:latin typeface="Verdana" pitchFamily="34" charset="0"/>
                <a:ea typeface="Verdana" pitchFamily="34" charset="0"/>
                <a:cs typeface="Verdana" pitchFamily="34" charset="0"/>
              </a:rPr>
              <a:t>(left)</a:t>
            </a:r>
            <a:r>
              <a:rPr lang="en-US" sz="1800" b="1" dirty="0">
                <a:latin typeface="Verdana" pitchFamily="34" charset="0"/>
                <a:ea typeface="Verdana" pitchFamily="34" charset="0"/>
                <a:cs typeface="Verdana" pitchFamily="34" charset="0"/>
              </a:rPr>
              <a:t> Ernst Ludwig Kirchner</a:t>
            </a:r>
            <a:r>
              <a:rPr lang="en-US" sz="1800" dirty="0">
                <a:latin typeface="Verdana" pitchFamily="34" charset="0"/>
                <a:ea typeface="Verdana" pitchFamily="34" charset="0"/>
                <a:cs typeface="Verdana" pitchFamily="34" charset="0"/>
              </a:rPr>
              <a:t>, </a:t>
            </a:r>
            <a:r>
              <a:rPr lang="en-US" sz="1800" i="1" dirty="0">
                <a:latin typeface="Verdana" pitchFamily="34" charset="0"/>
                <a:ea typeface="Verdana" pitchFamily="34" charset="0"/>
                <a:cs typeface="Verdana" pitchFamily="34" charset="0"/>
              </a:rPr>
              <a:t>Nudes Playing Under the Trees</a:t>
            </a:r>
            <a:r>
              <a:rPr lang="en-US" sz="1800" dirty="0">
                <a:latin typeface="Verdana" pitchFamily="34" charset="0"/>
                <a:ea typeface="Verdana" pitchFamily="34" charset="0"/>
                <a:cs typeface="Verdana" pitchFamily="34" charset="0"/>
              </a:rPr>
              <a:t>, o/c 1910 </a:t>
            </a:r>
            <a:br>
              <a:rPr lang="en-US" sz="1800" dirty="0">
                <a:latin typeface="Verdana" pitchFamily="34" charset="0"/>
                <a:ea typeface="Verdana" pitchFamily="34" charset="0"/>
                <a:cs typeface="Verdana" pitchFamily="34" charset="0"/>
              </a:rPr>
            </a:br>
            <a:r>
              <a:rPr lang="en-US" sz="1800" dirty="0">
                <a:latin typeface="Verdana" pitchFamily="34" charset="0"/>
                <a:ea typeface="Verdana" pitchFamily="34" charset="0"/>
                <a:cs typeface="Verdana" pitchFamily="34" charset="0"/>
              </a:rPr>
              <a:t>(right) </a:t>
            </a:r>
            <a:r>
              <a:rPr lang="en-US" sz="1800" b="1" dirty="0">
                <a:latin typeface="Verdana" pitchFamily="34" charset="0"/>
                <a:ea typeface="Verdana" pitchFamily="34" charset="0"/>
                <a:cs typeface="Verdana" pitchFamily="34" charset="0"/>
              </a:rPr>
              <a:t>Erich Heckel</a:t>
            </a:r>
            <a:r>
              <a:rPr lang="en-US" sz="1800" dirty="0">
                <a:latin typeface="Verdana" pitchFamily="34" charset="0"/>
                <a:ea typeface="Verdana" pitchFamily="34" charset="0"/>
                <a:cs typeface="Verdana" pitchFamily="34" charset="0"/>
              </a:rPr>
              <a:t> (German, 1883-1970) </a:t>
            </a:r>
            <a:r>
              <a:rPr lang="en-US" sz="1800" i="1" dirty="0">
                <a:latin typeface="Verdana" pitchFamily="34" charset="0"/>
                <a:ea typeface="Verdana" pitchFamily="34" charset="0"/>
                <a:cs typeface="Verdana" pitchFamily="34" charset="0"/>
              </a:rPr>
              <a:t>Crystalline Day,</a:t>
            </a:r>
            <a:r>
              <a:rPr lang="en-US" sz="1800" dirty="0">
                <a:latin typeface="Verdana" pitchFamily="34" charset="0"/>
                <a:ea typeface="Verdana" pitchFamily="34" charset="0"/>
                <a:cs typeface="Verdana" pitchFamily="34" charset="0"/>
              </a:rPr>
              <a:t> o/c 1913</a:t>
            </a:r>
            <a:br>
              <a:rPr lang="en-US" sz="1800" dirty="0">
                <a:latin typeface="Verdana" pitchFamily="34" charset="0"/>
                <a:ea typeface="Verdana" pitchFamily="34" charset="0"/>
                <a:cs typeface="Verdana" pitchFamily="34" charset="0"/>
              </a:rPr>
            </a:br>
            <a:r>
              <a:rPr lang="en-US" sz="1800" dirty="0">
                <a:latin typeface="Verdana" pitchFamily="34" charset="0"/>
                <a:ea typeface="Verdana" pitchFamily="34" charset="0"/>
                <a:cs typeface="Verdana" pitchFamily="34" charset="0"/>
              </a:rPr>
              <a:t>(Die Brücke)	</a:t>
            </a:r>
            <a:br>
              <a:rPr lang="en-US" sz="1800" dirty="0">
                <a:latin typeface="Verdana" pitchFamily="34" charset="0"/>
                <a:ea typeface="Verdana" pitchFamily="34" charset="0"/>
                <a:cs typeface="Verdana" pitchFamily="34" charset="0"/>
              </a:rPr>
            </a:br>
            <a:br>
              <a:rPr lang="en-US" sz="1800" dirty="0">
                <a:latin typeface="Verdana" pitchFamily="34" charset="0"/>
                <a:ea typeface="Verdana" pitchFamily="34" charset="0"/>
                <a:cs typeface="Verdana" pitchFamily="34" charset="0"/>
              </a:rPr>
            </a:br>
            <a:r>
              <a:rPr lang="en-US" sz="1800" dirty="0">
                <a:latin typeface="Verdana" pitchFamily="34" charset="0"/>
                <a:ea typeface="Verdana" pitchFamily="34" charset="0"/>
                <a:cs typeface="Verdana" pitchFamily="34" charset="0"/>
              </a:rPr>
              <a:t>The subject of both is the Die Brücke Moritzburg retreat - rural bohemia (Edenic, Pre-Lapsarian, shared affinities with Germanic youth/nature cult)</a:t>
            </a:r>
          </a:p>
        </p:txBody>
      </p:sp>
      <p:pic>
        <p:nvPicPr>
          <p:cNvPr id="31747" name="Picture 3" descr="kirchner_nudes_in_nature">
            <a:extLst>
              <a:ext uri="{FF2B5EF4-FFF2-40B4-BE49-F238E27FC236}">
                <a16:creationId xmlns:a16="http://schemas.microsoft.com/office/drawing/2014/main" id="{F7756E7A-1345-4BF0-998B-39EA45E581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209800"/>
            <a:ext cx="5255349" cy="3951288"/>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31748" name="Picture 4" descr="Heckel_Erich_DayOfGlass_1913">
            <a:extLst>
              <a:ext uri="{FF2B5EF4-FFF2-40B4-BE49-F238E27FC236}">
                <a16:creationId xmlns:a16="http://schemas.microsoft.com/office/drawing/2014/main" id="{63B31D3A-63D9-4209-93FB-E42172B569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1" y="2209800"/>
            <a:ext cx="3224213" cy="41148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68A21A30-7593-47F5-A507-280A65F35BF5}"/>
              </a:ext>
            </a:extLst>
          </p:cNvPr>
          <p:cNvSpPr>
            <a:spLocks noGrp="1" noChangeArrowheads="1"/>
          </p:cNvSpPr>
          <p:nvPr>
            <p:ph type="title"/>
          </p:nvPr>
        </p:nvSpPr>
        <p:spPr>
          <a:xfrm>
            <a:off x="609600" y="0"/>
            <a:ext cx="9601200" cy="1524000"/>
          </a:xfrm>
        </p:spPr>
        <p:txBody>
          <a:bodyPr rtlCol="0">
            <a:normAutofit/>
          </a:bodyPr>
          <a:lstStyle/>
          <a:p>
            <a:pPr algn="l" eaLnBrk="1" fontAlgn="auto" hangingPunct="1">
              <a:spcAft>
                <a:spcPts val="0"/>
              </a:spcAft>
              <a:defRPr/>
            </a:pPr>
            <a:r>
              <a:rPr lang="en-US" sz="1600" b="1" dirty="0">
                <a:latin typeface="Verdana" pitchFamily="34" charset="0"/>
                <a:ea typeface="Verdana" pitchFamily="34" charset="0"/>
                <a:cs typeface="Verdana" pitchFamily="34" charset="0"/>
              </a:rPr>
              <a:t>Ernst Ludwig Kirchner</a:t>
            </a:r>
            <a:r>
              <a:rPr lang="en-US" sz="1600" dirty="0">
                <a:latin typeface="Verdana" pitchFamily="34" charset="0"/>
                <a:ea typeface="Verdana" pitchFamily="34" charset="0"/>
                <a:cs typeface="Verdana" pitchFamily="34" charset="0"/>
              </a:rPr>
              <a:t>, </a:t>
            </a:r>
            <a:r>
              <a:rPr lang="en-US" sz="1600" i="1" dirty="0">
                <a:latin typeface="Verdana" pitchFamily="34" charset="0"/>
                <a:ea typeface="Verdana" pitchFamily="34" charset="0"/>
                <a:cs typeface="Verdana" pitchFamily="34" charset="0"/>
              </a:rPr>
              <a:t>Dancing Woman</a:t>
            </a:r>
            <a:r>
              <a:rPr lang="en-US" sz="1600" dirty="0">
                <a:latin typeface="Verdana" pitchFamily="34" charset="0"/>
                <a:ea typeface="Verdana" pitchFamily="34" charset="0"/>
                <a:cs typeface="Verdana" pitchFamily="34" charset="0"/>
              </a:rPr>
              <a:t>, 1911, wood polychromed</a:t>
            </a:r>
            <a:br>
              <a:rPr lang="en-US" sz="1600" dirty="0">
                <a:latin typeface="Verdana" pitchFamily="34" charset="0"/>
                <a:ea typeface="Verdana" pitchFamily="34" charset="0"/>
                <a:cs typeface="Verdana" pitchFamily="34" charset="0"/>
              </a:rPr>
            </a:br>
            <a:r>
              <a:rPr lang="en-US" sz="1600" dirty="0">
                <a:latin typeface="Verdana" pitchFamily="34" charset="0"/>
                <a:ea typeface="Verdana" pitchFamily="34" charset="0"/>
                <a:cs typeface="Verdana" pitchFamily="34" charset="0"/>
              </a:rPr>
              <a:t>(center) </a:t>
            </a:r>
            <a:r>
              <a:rPr lang="en-US" sz="1600" b="1" dirty="0">
                <a:latin typeface="Verdana" pitchFamily="34" charset="0"/>
                <a:ea typeface="Verdana" pitchFamily="34" charset="0"/>
                <a:cs typeface="Verdana" pitchFamily="34" charset="0"/>
              </a:rPr>
              <a:t>André Derain</a:t>
            </a:r>
            <a:r>
              <a:rPr lang="en-US" sz="1600" dirty="0">
                <a:latin typeface="Verdana" pitchFamily="34" charset="0"/>
                <a:ea typeface="Verdana" pitchFamily="34" charset="0"/>
                <a:cs typeface="Verdana" pitchFamily="34" charset="0"/>
              </a:rPr>
              <a:t> (French Fauve painter and sculptor, 1880-1954) </a:t>
            </a:r>
            <a:br>
              <a:rPr lang="en-US" sz="1600" dirty="0">
                <a:latin typeface="Verdana" pitchFamily="34" charset="0"/>
                <a:ea typeface="Verdana" pitchFamily="34" charset="0"/>
                <a:cs typeface="Verdana" pitchFamily="34" charset="0"/>
              </a:rPr>
            </a:br>
            <a:r>
              <a:rPr lang="en-US" sz="1600" i="1" dirty="0">
                <a:latin typeface="Verdana" pitchFamily="34" charset="0"/>
                <a:ea typeface="Verdana" pitchFamily="34" charset="0"/>
                <a:cs typeface="Verdana" pitchFamily="34" charset="0"/>
              </a:rPr>
              <a:t>Crouching Man</a:t>
            </a:r>
            <a:r>
              <a:rPr lang="en-US" sz="1600" dirty="0">
                <a:latin typeface="Verdana" pitchFamily="34" charset="0"/>
                <a:ea typeface="Verdana" pitchFamily="34" charset="0"/>
                <a:cs typeface="Verdana" pitchFamily="34" charset="0"/>
              </a:rPr>
              <a:t>, 1907, stone, 13 x 11”</a:t>
            </a:r>
            <a:br>
              <a:rPr lang="en-US" sz="1600" dirty="0">
                <a:latin typeface="Verdana" pitchFamily="34" charset="0"/>
                <a:ea typeface="Verdana" pitchFamily="34" charset="0"/>
                <a:cs typeface="Verdana" pitchFamily="34" charset="0"/>
              </a:rPr>
            </a:br>
            <a:r>
              <a:rPr lang="en-US" sz="1600" dirty="0">
                <a:latin typeface="Verdana" pitchFamily="34" charset="0"/>
                <a:ea typeface="Verdana" pitchFamily="34" charset="0"/>
                <a:cs typeface="Verdana" pitchFamily="34" charset="0"/>
              </a:rPr>
              <a:t>(right) </a:t>
            </a:r>
            <a:r>
              <a:rPr lang="en-US" sz="1600" b="1" dirty="0">
                <a:latin typeface="Verdana" pitchFamily="34" charset="0"/>
                <a:ea typeface="Verdana" pitchFamily="34" charset="0"/>
                <a:cs typeface="Verdana" pitchFamily="34" charset="0"/>
              </a:rPr>
              <a:t>Paul Gauguin</a:t>
            </a:r>
            <a:r>
              <a:rPr lang="en-US" sz="1600" dirty="0">
                <a:latin typeface="Verdana" pitchFamily="34" charset="0"/>
                <a:ea typeface="Verdana" pitchFamily="34" charset="0"/>
                <a:cs typeface="Verdana" pitchFamily="34" charset="0"/>
              </a:rPr>
              <a:t>, </a:t>
            </a:r>
            <a:r>
              <a:rPr lang="en-US" sz="1600" i="1" dirty="0">
                <a:latin typeface="Verdana" pitchFamily="34" charset="0"/>
                <a:ea typeface="Verdana" pitchFamily="34" charset="0"/>
                <a:cs typeface="Verdana" pitchFamily="34" charset="0"/>
              </a:rPr>
              <a:t>Idol</a:t>
            </a:r>
            <a:r>
              <a:rPr lang="en-US" sz="1600" dirty="0">
                <a:latin typeface="Verdana" pitchFamily="34" charset="0"/>
                <a:ea typeface="Verdana" pitchFamily="34" charset="0"/>
                <a:cs typeface="Verdana" pitchFamily="34" charset="0"/>
              </a:rPr>
              <a:t>, 1892, wood polychromed</a:t>
            </a:r>
            <a:br>
              <a:rPr lang="en-US" sz="1600" dirty="0">
                <a:latin typeface="Verdana" pitchFamily="34" charset="0"/>
                <a:ea typeface="Verdana" pitchFamily="34" charset="0"/>
                <a:cs typeface="Verdana" pitchFamily="34" charset="0"/>
              </a:rPr>
            </a:br>
            <a:r>
              <a:rPr lang="en-US" sz="1600" dirty="0">
                <a:latin typeface="Verdana" pitchFamily="34" charset="0"/>
                <a:ea typeface="Verdana" pitchFamily="34" charset="0"/>
                <a:cs typeface="Verdana" pitchFamily="34" charset="0"/>
              </a:rPr>
              <a:t>Expressionist Primitivism – French and German</a:t>
            </a:r>
          </a:p>
        </p:txBody>
      </p:sp>
      <p:pic>
        <p:nvPicPr>
          <p:cNvPr id="32771" name="Picture 3" descr="kirchner_dancing_woman_sculpture">
            <a:extLst>
              <a:ext uri="{FF2B5EF4-FFF2-40B4-BE49-F238E27FC236}">
                <a16:creationId xmlns:a16="http://schemas.microsoft.com/office/drawing/2014/main" id="{F26370B7-52F8-459F-86A5-B857A04386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574800"/>
            <a:ext cx="262572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4" descr="Gauguin_Idol_1892">
            <a:extLst>
              <a:ext uri="{FF2B5EF4-FFF2-40B4-BE49-F238E27FC236}">
                <a16:creationId xmlns:a16="http://schemas.microsoft.com/office/drawing/2014/main" id="{53DEF383-B098-43C0-9F0B-26D823EF9F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0600" y="1258827"/>
            <a:ext cx="2614613" cy="5116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5" descr="derain_crouching_man_1907">
            <a:extLst>
              <a:ext uri="{FF2B5EF4-FFF2-40B4-BE49-F238E27FC236}">
                <a16:creationId xmlns:a16="http://schemas.microsoft.com/office/drawing/2014/main" id="{7EE77672-9CA9-4A5E-AA4B-7B5F9511DD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6656" y="2751748"/>
            <a:ext cx="3004344" cy="3458552"/>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ADA8ACCA-19A5-47D8-9D2B-895A823F300F}"/>
              </a:ext>
            </a:extLst>
          </p:cNvPr>
          <p:cNvSpPr>
            <a:spLocks noGrp="1" noChangeArrowheads="1"/>
          </p:cNvSpPr>
          <p:nvPr>
            <p:ph type="title"/>
          </p:nvPr>
        </p:nvSpPr>
        <p:spPr>
          <a:xfrm>
            <a:off x="106218" y="457200"/>
            <a:ext cx="6324600" cy="944562"/>
          </a:xfrm>
        </p:spPr>
        <p:txBody>
          <a:bodyPr/>
          <a:lstStyle/>
          <a:p>
            <a:pPr eaLnBrk="1" hangingPunct="1"/>
            <a:r>
              <a:rPr lang="en-US" altLang="en-US" sz="1600" dirty="0">
                <a:latin typeface="Verdana" panose="020B0604030504040204" pitchFamily="34" charset="0"/>
                <a:ea typeface="Verdana" panose="020B0604030504040204" pitchFamily="34" charset="0"/>
                <a:cs typeface="Verdana" panose="020B0604030504040204" pitchFamily="34" charset="0"/>
              </a:rPr>
              <a:t>(left)</a:t>
            </a:r>
            <a:r>
              <a:rPr lang="en-US" altLang="en-US" sz="1600" b="1" dirty="0">
                <a:latin typeface="Verdana" panose="020B0604030504040204" pitchFamily="34" charset="0"/>
                <a:ea typeface="Verdana" panose="020B0604030504040204" pitchFamily="34" charset="0"/>
                <a:cs typeface="Verdana" panose="020B0604030504040204" pitchFamily="34" charset="0"/>
              </a:rPr>
              <a:t> Otto Modersohn</a:t>
            </a:r>
            <a:r>
              <a:rPr lang="en-US" altLang="en-US" sz="1600" dirty="0">
                <a:latin typeface="Verdana" panose="020B0604030504040204" pitchFamily="34" charset="0"/>
                <a:ea typeface="Verdana" panose="020B0604030504040204" pitchFamily="34" charset="0"/>
                <a:cs typeface="Verdana" panose="020B0604030504040204" pitchFamily="34" charset="0"/>
              </a:rPr>
              <a:t>, </a:t>
            </a:r>
            <a:r>
              <a:rPr lang="en-US" altLang="en-US" sz="1600" i="1" dirty="0">
                <a:latin typeface="Verdana" panose="020B0604030504040204" pitchFamily="34" charset="0"/>
                <a:ea typeface="Verdana" panose="020B0604030504040204" pitchFamily="34" charset="0"/>
                <a:cs typeface="Verdana" panose="020B0604030504040204" pitchFamily="34" charset="0"/>
              </a:rPr>
              <a:t>Moor Grasses</a:t>
            </a:r>
            <a:r>
              <a:rPr lang="en-US" altLang="en-US" sz="1600" dirty="0">
                <a:latin typeface="Verdana" panose="020B0604030504040204" pitchFamily="34" charset="0"/>
                <a:ea typeface="Verdana" panose="020B0604030504040204" pitchFamily="34" charset="0"/>
                <a:cs typeface="Verdana" panose="020B0604030504040204" pitchFamily="34" charset="0"/>
              </a:rPr>
              <a:t>, 1895</a:t>
            </a:r>
            <a:br>
              <a:rPr lang="en-US" altLang="en-US" sz="1600" dirty="0">
                <a:latin typeface="Verdana" panose="020B0604030504040204" pitchFamily="34" charset="0"/>
                <a:ea typeface="Verdana" panose="020B0604030504040204" pitchFamily="34" charset="0"/>
                <a:cs typeface="Verdana" panose="020B0604030504040204" pitchFamily="34" charset="0"/>
              </a:rPr>
            </a:br>
            <a:r>
              <a:rPr lang="en-US" altLang="en-US" sz="1600" dirty="0">
                <a:latin typeface="Verdana" panose="020B0604030504040204" pitchFamily="34" charset="0"/>
                <a:ea typeface="Verdana" panose="020B0604030504040204" pitchFamily="34" charset="0"/>
                <a:cs typeface="Verdana" panose="020B0604030504040204" pitchFamily="34" charset="0"/>
              </a:rPr>
              <a:t>(right) </a:t>
            </a:r>
            <a:r>
              <a:rPr lang="en-US" altLang="en-US" sz="1600" b="1" dirty="0">
                <a:latin typeface="Verdana" panose="020B0604030504040204" pitchFamily="34" charset="0"/>
                <a:ea typeface="Verdana" panose="020B0604030504040204" pitchFamily="34" charset="0"/>
                <a:cs typeface="Verdana" panose="020B0604030504040204" pitchFamily="34" charset="0"/>
              </a:rPr>
              <a:t>Paula Modersohn-Becker</a:t>
            </a:r>
            <a:r>
              <a:rPr lang="en-US" altLang="en-US" sz="1600" dirty="0">
                <a:latin typeface="Verdana" panose="020B0604030504040204" pitchFamily="34" charset="0"/>
                <a:ea typeface="Verdana" panose="020B0604030504040204" pitchFamily="34" charset="0"/>
                <a:cs typeface="Verdana" panose="020B0604030504040204" pitchFamily="34" charset="0"/>
              </a:rPr>
              <a:t>, </a:t>
            </a:r>
            <a:r>
              <a:rPr lang="en-US" altLang="en-US" sz="1600" i="1" dirty="0">
                <a:latin typeface="Verdana" panose="020B0604030504040204" pitchFamily="34" charset="0"/>
                <a:ea typeface="Verdana" panose="020B0604030504040204" pitchFamily="34" charset="0"/>
                <a:cs typeface="Verdana" panose="020B0604030504040204" pitchFamily="34" charset="0"/>
              </a:rPr>
              <a:t>Red House</a:t>
            </a:r>
            <a:r>
              <a:rPr lang="en-US" altLang="en-US" sz="1600" dirty="0">
                <a:latin typeface="Verdana" panose="020B0604030504040204" pitchFamily="34" charset="0"/>
                <a:ea typeface="Verdana" panose="020B0604030504040204" pitchFamily="34" charset="0"/>
                <a:cs typeface="Verdana" panose="020B0604030504040204" pitchFamily="34" charset="0"/>
              </a:rPr>
              <a:t>, 1900</a:t>
            </a:r>
            <a:br>
              <a:rPr lang="en-US" altLang="en-US" sz="1600" dirty="0">
                <a:latin typeface="Verdana" panose="020B0604030504040204" pitchFamily="34" charset="0"/>
                <a:ea typeface="Verdana" panose="020B0604030504040204" pitchFamily="34" charset="0"/>
                <a:cs typeface="Verdana" panose="020B0604030504040204" pitchFamily="34" charset="0"/>
              </a:rPr>
            </a:br>
            <a:r>
              <a:rPr lang="en-US" altLang="en-US" sz="1600" dirty="0" err="1">
                <a:latin typeface="Verdana" panose="020B0604030504040204" pitchFamily="34" charset="0"/>
                <a:ea typeface="Verdana" panose="020B0604030504040204" pitchFamily="34" charset="0"/>
                <a:cs typeface="Verdana" panose="020B0604030504040204" pitchFamily="34" charset="0"/>
              </a:rPr>
              <a:t>Worpswede</a:t>
            </a:r>
            <a:r>
              <a:rPr lang="en-US" altLang="en-US" sz="1600" dirty="0">
                <a:latin typeface="Verdana" panose="020B0604030504040204" pitchFamily="34" charset="0"/>
                <a:ea typeface="Verdana" panose="020B0604030504040204" pitchFamily="34" charset="0"/>
                <a:cs typeface="Verdana" panose="020B0604030504040204" pitchFamily="34" charset="0"/>
              </a:rPr>
              <a:t>, a rural German village and artist colony</a:t>
            </a:r>
          </a:p>
        </p:txBody>
      </p:sp>
      <p:pic>
        <p:nvPicPr>
          <p:cNvPr id="4099" name="Picture 3" descr="modersohn-becker_otto_moor_grass_1895">
            <a:extLst>
              <a:ext uri="{FF2B5EF4-FFF2-40B4-BE49-F238E27FC236}">
                <a16:creationId xmlns:a16="http://schemas.microsoft.com/office/drawing/2014/main" id="{8E4C40E5-D3FB-40AF-9979-EC939E0B01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867" t="11143" r="13867" b="22285"/>
          <a:stretch>
            <a:fillRect/>
          </a:stretch>
        </p:blipFill>
        <p:spPr bwMode="auto">
          <a:xfrm>
            <a:off x="838199" y="2286000"/>
            <a:ext cx="4921135" cy="28194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63AC6F9-9ABF-4F58-84DC-CD4B75F13F13}"/>
              </a:ext>
            </a:extLst>
          </p:cNvPr>
          <p:cNvPicPr>
            <a:picLocks noChangeAspect="1"/>
          </p:cNvPicPr>
          <p:nvPr/>
        </p:nvPicPr>
        <p:blipFill>
          <a:blip r:embed="rId3"/>
          <a:stretch>
            <a:fillRect/>
          </a:stretch>
        </p:blipFill>
        <p:spPr>
          <a:xfrm>
            <a:off x="6685069" y="258718"/>
            <a:ext cx="4668731" cy="6340564"/>
          </a:xfrm>
          <a:prstGeom prst="rect">
            <a:avLst/>
          </a:prstGeom>
          <a:ln>
            <a:solidFill>
              <a:schemeClr val="tx1"/>
            </a:solid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B4EC1361-3908-4D6F-B4D5-D95BC5D45E6E}"/>
              </a:ext>
            </a:extLst>
          </p:cNvPr>
          <p:cNvSpPr>
            <a:spLocks noGrp="1" noChangeArrowheads="1"/>
          </p:cNvSpPr>
          <p:nvPr>
            <p:ph type="title"/>
          </p:nvPr>
        </p:nvSpPr>
        <p:spPr>
          <a:xfrm>
            <a:off x="762000" y="274638"/>
            <a:ext cx="10972800" cy="792162"/>
          </a:xfrm>
        </p:spPr>
        <p:txBody>
          <a:bodyPr/>
          <a:lstStyle/>
          <a:p>
            <a:pPr eaLnBrk="1" hangingPunct="1"/>
            <a:r>
              <a:rPr lang="en-US" altLang="en-US" sz="1800" dirty="0">
                <a:latin typeface="Verdana" panose="020B0604030504040204" pitchFamily="34" charset="0"/>
                <a:ea typeface="Verdana" panose="020B0604030504040204" pitchFamily="34" charset="0"/>
                <a:cs typeface="Verdana" panose="020B0604030504040204" pitchFamily="34" charset="0"/>
              </a:rPr>
              <a:t>(left) </a:t>
            </a:r>
            <a:r>
              <a:rPr lang="en-US" altLang="en-US" sz="1800" b="1" dirty="0">
                <a:latin typeface="Verdana" panose="020B0604030504040204" pitchFamily="34" charset="0"/>
                <a:ea typeface="Verdana" panose="020B0604030504040204" pitchFamily="34" charset="0"/>
                <a:cs typeface="Verdana" panose="020B0604030504040204" pitchFamily="34" charset="0"/>
              </a:rPr>
              <a:t>Ernst Ludwig Kirchner</a:t>
            </a:r>
            <a:r>
              <a:rPr lang="en-US" altLang="en-US" sz="1800" dirty="0">
                <a:latin typeface="Verdana" panose="020B0604030504040204" pitchFamily="34" charset="0"/>
                <a:ea typeface="Verdana" panose="020B0604030504040204" pitchFamily="34" charset="0"/>
                <a:cs typeface="Verdana" panose="020B0604030504040204" pitchFamily="34" charset="0"/>
              </a:rPr>
              <a:t>, </a:t>
            </a:r>
            <a:r>
              <a:rPr lang="en-US" altLang="en-US" sz="1800" i="1" dirty="0">
                <a:latin typeface="Verdana" panose="020B0604030504040204" pitchFamily="34" charset="0"/>
                <a:ea typeface="Verdana" panose="020B0604030504040204" pitchFamily="34" charset="0"/>
                <a:cs typeface="Verdana" panose="020B0604030504040204" pitchFamily="34" charset="0"/>
              </a:rPr>
              <a:t>Self-Portrait as a Soldier</a:t>
            </a:r>
            <a:r>
              <a:rPr lang="en-US" altLang="en-US" sz="1800" dirty="0">
                <a:latin typeface="Verdana" panose="020B0604030504040204" pitchFamily="34" charset="0"/>
                <a:ea typeface="Verdana" panose="020B0604030504040204" pitchFamily="34" charset="0"/>
                <a:cs typeface="Verdana" panose="020B0604030504040204" pitchFamily="34" charset="0"/>
              </a:rPr>
              <a:t>, 1915</a:t>
            </a:r>
            <a:br>
              <a:rPr lang="en-US" altLang="en-US" sz="1800" dirty="0">
                <a:latin typeface="Verdana" panose="020B0604030504040204" pitchFamily="34" charset="0"/>
                <a:ea typeface="Verdana" panose="020B0604030504040204" pitchFamily="34" charset="0"/>
                <a:cs typeface="Verdana" panose="020B0604030504040204" pitchFamily="34" charset="0"/>
              </a:rPr>
            </a:br>
            <a:r>
              <a:rPr lang="en-US" altLang="en-US" sz="1800" dirty="0">
                <a:latin typeface="Verdana" panose="020B0604030504040204" pitchFamily="34" charset="0"/>
                <a:ea typeface="Verdana" panose="020B0604030504040204" pitchFamily="34" charset="0"/>
                <a:cs typeface="Verdana" panose="020B0604030504040204" pitchFamily="34" charset="0"/>
              </a:rPr>
              <a:t>(right) </a:t>
            </a:r>
            <a:r>
              <a:rPr lang="en-US" altLang="en-US" sz="1800" b="1" dirty="0">
                <a:latin typeface="Verdana" panose="020B0604030504040204" pitchFamily="34" charset="0"/>
                <a:ea typeface="Verdana" panose="020B0604030504040204" pitchFamily="34" charset="0"/>
                <a:cs typeface="Verdana" panose="020B0604030504040204" pitchFamily="34" charset="0"/>
              </a:rPr>
              <a:t>Kirchner</a:t>
            </a:r>
            <a:r>
              <a:rPr lang="en-US" altLang="en-US" sz="1800" dirty="0">
                <a:latin typeface="Verdana" panose="020B0604030504040204" pitchFamily="34" charset="0"/>
                <a:ea typeface="Verdana" panose="020B0604030504040204" pitchFamily="34" charset="0"/>
                <a:cs typeface="Verdana" panose="020B0604030504040204" pitchFamily="34" charset="0"/>
              </a:rPr>
              <a:t>, </a:t>
            </a:r>
            <a:r>
              <a:rPr lang="en-US" altLang="en-US" sz="1800" i="1" dirty="0">
                <a:latin typeface="Verdana" panose="020B0604030504040204" pitchFamily="34" charset="0"/>
                <a:ea typeface="Verdana" panose="020B0604030504040204" pitchFamily="34" charset="0"/>
                <a:cs typeface="Verdana" panose="020B0604030504040204" pitchFamily="34" charset="0"/>
              </a:rPr>
              <a:t>The Soldier Bath (Artillerymen),</a:t>
            </a:r>
            <a:r>
              <a:rPr lang="en-US" altLang="en-US" sz="1800" dirty="0">
                <a:latin typeface="Verdana" panose="020B0604030504040204" pitchFamily="34" charset="0"/>
                <a:ea typeface="Verdana" panose="020B0604030504040204" pitchFamily="34" charset="0"/>
                <a:cs typeface="Verdana" panose="020B0604030504040204" pitchFamily="34" charset="0"/>
              </a:rPr>
              <a:t> 1915, oil on canvas, 55 x 59 inches</a:t>
            </a:r>
          </a:p>
        </p:txBody>
      </p:sp>
      <p:pic>
        <p:nvPicPr>
          <p:cNvPr id="33795" name="Picture 3" descr="kirchner_self_portrait_as_soldier">
            <a:extLst>
              <a:ext uri="{FF2B5EF4-FFF2-40B4-BE49-F238E27FC236}">
                <a16:creationId xmlns:a16="http://schemas.microsoft.com/office/drawing/2014/main" id="{B577AC11-575C-4F25-83AF-F8A10CC7F7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676401"/>
            <a:ext cx="3694113" cy="43434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33796" name="Picture 4" descr="kirchner_artilleryMen(soldierShower)_1915">
            <a:extLst>
              <a:ext uri="{FF2B5EF4-FFF2-40B4-BE49-F238E27FC236}">
                <a16:creationId xmlns:a16="http://schemas.microsoft.com/office/drawing/2014/main" id="{9CC4D4B5-215D-48E3-B165-97A2D38AFE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1747838"/>
            <a:ext cx="4481513" cy="420052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6B80AD71-7927-4207-8188-F8E9A59396C9}"/>
              </a:ext>
            </a:extLst>
          </p:cNvPr>
          <p:cNvSpPr>
            <a:spLocks noGrp="1" noChangeArrowheads="1"/>
          </p:cNvSpPr>
          <p:nvPr>
            <p:ph type="title"/>
          </p:nvPr>
        </p:nvSpPr>
        <p:spPr>
          <a:xfrm>
            <a:off x="1524000" y="0"/>
            <a:ext cx="8915400" cy="685800"/>
          </a:xfrm>
        </p:spPr>
        <p:txBody>
          <a:bodyPr/>
          <a:lstStyle/>
          <a:p>
            <a:pPr eaLnBrk="1" hangingPunct="1"/>
            <a:r>
              <a:rPr lang="en-US" altLang="en-US" sz="1600" b="1">
                <a:latin typeface="Verdana" panose="020B0604030504040204" pitchFamily="34" charset="0"/>
                <a:ea typeface="Verdana" panose="020B0604030504040204" pitchFamily="34" charset="0"/>
                <a:cs typeface="Verdana" panose="020B0604030504040204" pitchFamily="34" charset="0"/>
              </a:rPr>
              <a:t>Emil Nolde</a:t>
            </a:r>
            <a:r>
              <a:rPr lang="en-US" altLang="en-US" sz="1600">
                <a:latin typeface="Verdana" panose="020B0604030504040204" pitchFamily="34" charset="0"/>
                <a:ea typeface="Verdana" panose="020B0604030504040204" pitchFamily="34" charset="0"/>
                <a:cs typeface="Verdana" panose="020B0604030504040204" pitchFamily="34" charset="0"/>
              </a:rPr>
              <a:t> (German, 1867-1956) , </a:t>
            </a:r>
            <a:r>
              <a:rPr lang="en-US" altLang="en-US" sz="1600" i="1">
                <a:latin typeface="Verdana" panose="020B0604030504040204" pitchFamily="34" charset="0"/>
                <a:ea typeface="Verdana" panose="020B0604030504040204" pitchFamily="34" charset="0"/>
                <a:cs typeface="Verdana" panose="020B0604030504040204" pitchFamily="34" charset="0"/>
              </a:rPr>
              <a:t>The Last Supper</a:t>
            </a:r>
            <a:r>
              <a:rPr lang="en-US" altLang="en-US" sz="1600">
                <a:latin typeface="Verdana" panose="020B0604030504040204" pitchFamily="34" charset="0"/>
                <a:ea typeface="Verdana" panose="020B0604030504040204" pitchFamily="34" charset="0"/>
                <a:cs typeface="Verdana" panose="020B0604030504040204" pitchFamily="34" charset="0"/>
              </a:rPr>
              <a:t>, 33 x 42” oil, 1909</a:t>
            </a:r>
          </a:p>
        </p:txBody>
      </p:sp>
      <p:sp>
        <p:nvSpPr>
          <p:cNvPr id="34819" name="Rectangle 3">
            <a:extLst>
              <a:ext uri="{FF2B5EF4-FFF2-40B4-BE49-F238E27FC236}">
                <a16:creationId xmlns:a16="http://schemas.microsoft.com/office/drawing/2014/main" id="{A31ED4D2-E4E9-41D2-A62B-1CA09DD1CE7E}"/>
              </a:ext>
            </a:extLst>
          </p:cNvPr>
          <p:cNvSpPr>
            <a:spLocks noGrp="1" noChangeArrowheads="1"/>
          </p:cNvSpPr>
          <p:nvPr>
            <p:ph sz="half" idx="1"/>
          </p:nvPr>
        </p:nvSpPr>
        <p:spPr>
          <a:xfrm>
            <a:off x="381000" y="5181600"/>
            <a:ext cx="11658600" cy="1676400"/>
          </a:xfrm>
        </p:spPr>
        <p:txBody>
          <a:bodyPr/>
          <a:lstStyle/>
          <a:p>
            <a:pPr eaLnBrk="1" hangingPunct="1">
              <a:buFontTx/>
              <a:buNone/>
            </a:pPr>
            <a:r>
              <a:rPr lang="en-US" altLang="en-US" sz="1900" dirty="0">
                <a:latin typeface="Verdana" panose="020B0604030504040204" pitchFamily="34" charset="0"/>
                <a:ea typeface="Verdana" panose="020B0604030504040204" pitchFamily="34" charset="0"/>
                <a:cs typeface="Verdana" panose="020B0604030504040204" pitchFamily="34" charset="0"/>
              </a:rPr>
              <a:t>	</a:t>
            </a:r>
            <a:r>
              <a:rPr lang="en-US" altLang="en-US" sz="1800" i="1" dirty="0">
                <a:latin typeface="Verdana" panose="020B0604030504040204" pitchFamily="34" charset="0"/>
                <a:ea typeface="Verdana" panose="020B0604030504040204" pitchFamily="34" charset="0"/>
                <a:cs typeface="Verdana" panose="020B0604030504040204" pitchFamily="34" charset="0"/>
              </a:rPr>
              <a:t>No image of nature was near me, and now I was to paint the most mysterious, the profoundest, most inward event of all Christian religion! . . . I painted and painted, hardly knowing whether it was night or day, whether I was a human being or only a painter.</a:t>
            </a:r>
            <a:r>
              <a:rPr lang="en-US" altLang="en-US" sz="1800" dirty="0">
                <a:latin typeface="Verdana" panose="020B0604030504040204" pitchFamily="34" charset="0"/>
                <a:ea typeface="Verdana" panose="020B0604030504040204" pitchFamily="34" charset="0"/>
                <a:cs typeface="Verdana" panose="020B0604030504040204" pitchFamily="34" charset="0"/>
              </a:rPr>
              <a:t>                   </a:t>
            </a:r>
            <a:r>
              <a:rPr lang="en-US" altLang="en-US" sz="1900" dirty="0">
                <a:latin typeface="Verdana" panose="020B0604030504040204" pitchFamily="34" charset="0"/>
                <a:ea typeface="Verdana" panose="020B0604030504040204" pitchFamily="34" charset="0"/>
                <a:cs typeface="Verdana" panose="020B0604030504040204" pitchFamily="34" charset="0"/>
              </a:rPr>
              <a:t>										</a:t>
            </a:r>
            <a:r>
              <a:rPr lang="de-DE" altLang="en-US" sz="1600" dirty="0">
                <a:latin typeface="Verdana" panose="020B0604030504040204" pitchFamily="34" charset="0"/>
                <a:ea typeface="Verdana" panose="020B0604030504040204" pitchFamily="34" charset="0"/>
                <a:cs typeface="Verdana" panose="020B0604030504040204" pitchFamily="34" charset="0"/>
              </a:rPr>
              <a:t>Emil Nolde, </a:t>
            </a:r>
            <a:r>
              <a:rPr lang="de-DE" altLang="en-US" sz="1600" i="1" dirty="0">
                <a:latin typeface="Verdana" panose="020B0604030504040204" pitchFamily="34" charset="0"/>
                <a:ea typeface="Verdana" panose="020B0604030504040204" pitchFamily="34" charset="0"/>
                <a:cs typeface="Verdana" panose="020B0604030504040204" pitchFamily="34" charset="0"/>
              </a:rPr>
              <a:t>Jahre der Kämpfe</a:t>
            </a:r>
            <a:r>
              <a:rPr lang="de-DE" altLang="en-US" sz="1600" dirty="0">
                <a:latin typeface="Verdana" panose="020B0604030504040204" pitchFamily="34" charset="0"/>
                <a:ea typeface="Verdana" panose="020B0604030504040204" pitchFamily="34" charset="0"/>
                <a:cs typeface="Verdana" panose="020B0604030504040204" pitchFamily="34" charset="0"/>
              </a:rPr>
              <a:t>, 1902-14</a:t>
            </a:r>
            <a:endParaRPr lang="en-US" altLang="en-US" sz="1600" dirty="0">
              <a:latin typeface="Verdana" panose="020B0604030504040204" pitchFamily="34" charset="0"/>
              <a:ea typeface="Verdana" panose="020B0604030504040204" pitchFamily="34" charset="0"/>
              <a:cs typeface="Verdana" panose="020B0604030504040204" pitchFamily="34" charset="0"/>
            </a:endParaRPr>
          </a:p>
        </p:txBody>
      </p:sp>
      <p:pic>
        <p:nvPicPr>
          <p:cNvPr id="34820" name="Picture 4" descr="Nolde_The_Last_Supper">
            <a:extLst>
              <a:ext uri="{FF2B5EF4-FFF2-40B4-BE49-F238E27FC236}">
                <a16:creationId xmlns:a16="http://schemas.microsoft.com/office/drawing/2014/main" id="{908FF2F3-DC13-4FE1-AEE9-59DF708325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72"/>
          <a:stretch>
            <a:fillRect/>
          </a:stretch>
        </p:blipFill>
        <p:spPr bwMode="auto">
          <a:xfrm>
            <a:off x="3429001" y="685800"/>
            <a:ext cx="5553075" cy="43815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A5ACBEE7-20B1-4B76-B101-669BEF56FAF5}"/>
              </a:ext>
            </a:extLst>
          </p:cNvPr>
          <p:cNvSpPr>
            <a:spLocks noGrp="1" noChangeArrowheads="1"/>
          </p:cNvSpPr>
          <p:nvPr>
            <p:ph type="title"/>
          </p:nvPr>
        </p:nvSpPr>
        <p:spPr>
          <a:xfrm>
            <a:off x="1981200" y="274638"/>
            <a:ext cx="8229600" cy="715962"/>
          </a:xfrm>
        </p:spPr>
        <p:txBody>
          <a:bodyPr/>
          <a:lstStyle/>
          <a:p>
            <a:pPr eaLnBrk="1" hangingPunct="1"/>
            <a:r>
              <a:rPr lang="en-US" altLang="en-US" sz="1600" b="1" dirty="0">
                <a:latin typeface="Verdana" panose="020B0604030504040204" pitchFamily="34" charset="0"/>
                <a:ea typeface="Verdana" panose="020B0604030504040204" pitchFamily="34" charset="0"/>
                <a:cs typeface="Verdana" panose="020B0604030504040204" pitchFamily="34" charset="0"/>
              </a:rPr>
              <a:t>Emil Nolde</a:t>
            </a:r>
            <a:r>
              <a:rPr lang="en-US" altLang="en-US" sz="1600" dirty="0">
                <a:latin typeface="Verdana" panose="020B0604030504040204" pitchFamily="34" charset="0"/>
                <a:ea typeface="Verdana" panose="020B0604030504040204" pitchFamily="34" charset="0"/>
                <a:cs typeface="Verdana" panose="020B0604030504040204" pitchFamily="34" charset="0"/>
              </a:rPr>
              <a:t>, </a:t>
            </a:r>
            <a:r>
              <a:rPr lang="en-US" altLang="en-US" sz="1600" i="1" dirty="0">
                <a:latin typeface="Verdana" panose="020B0604030504040204" pitchFamily="34" charset="0"/>
                <a:ea typeface="Verdana" panose="020B0604030504040204" pitchFamily="34" charset="0"/>
                <a:cs typeface="Verdana" panose="020B0604030504040204" pitchFamily="34" charset="0"/>
              </a:rPr>
              <a:t>Christ and the Children</a:t>
            </a:r>
            <a:r>
              <a:rPr lang="en-US" altLang="en-US" sz="1600" dirty="0">
                <a:latin typeface="Verdana" panose="020B0604030504040204" pitchFamily="34" charset="0"/>
                <a:ea typeface="Verdana" panose="020B0604030504040204" pitchFamily="34" charset="0"/>
                <a:cs typeface="Verdana" panose="020B0604030504040204" pitchFamily="34" charset="0"/>
              </a:rPr>
              <a:t>, 1910 </a:t>
            </a:r>
          </a:p>
        </p:txBody>
      </p:sp>
      <p:pic>
        <p:nvPicPr>
          <p:cNvPr id="2" name="Picture 1">
            <a:extLst>
              <a:ext uri="{FF2B5EF4-FFF2-40B4-BE49-F238E27FC236}">
                <a16:creationId xmlns:a16="http://schemas.microsoft.com/office/drawing/2014/main" id="{E2ACAFDA-4787-4753-8559-4ACBA4B2AB89}"/>
              </a:ext>
            </a:extLst>
          </p:cNvPr>
          <p:cNvPicPr>
            <a:picLocks noChangeAspect="1"/>
          </p:cNvPicPr>
          <p:nvPr/>
        </p:nvPicPr>
        <p:blipFill>
          <a:blip r:embed="rId2"/>
          <a:stretch>
            <a:fillRect/>
          </a:stretch>
        </p:blipFill>
        <p:spPr>
          <a:xfrm>
            <a:off x="2869194" y="1000125"/>
            <a:ext cx="6453612" cy="5214518"/>
          </a:xfrm>
          <a:prstGeom prst="rect">
            <a:avLst/>
          </a:prstGeom>
          <a:ln>
            <a:solidFill>
              <a:schemeClr val="tx1"/>
            </a:solid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F0E5DC80-B455-4207-B05A-B348F8518932}"/>
              </a:ext>
            </a:extLst>
          </p:cNvPr>
          <p:cNvSpPr>
            <a:spLocks noGrp="1" noChangeArrowheads="1"/>
          </p:cNvSpPr>
          <p:nvPr>
            <p:ph type="title"/>
          </p:nvPr>
        </p:nvSpPr>
        <p:spPr>
          <a:xfrm>
            <a:off x="876300" y="25771"/>
            <a:ext cx="10439400" cy="1066800"/>
          </a:xfrm>
        </p:spPr>
        <p:txBody>
          <a:bodyPr/>
          <a:lstStyle/>
          <a:p>
            <a:pPr algn="l" eaLnBrk="1" hangingPunct="1"/>
            <a:r>
              <a:rPr lang="en-US" altLang="en-US" sz="1800" dirty="0">
                <a:latin typeface="Verdana" panose="020B0604030504040204" pitchFamily="34" charset="0"/>
                <a:ea typeface="Verdana" panose="020B0604030504040204" pitchFamily="34" charset="0"/>
                <a:cs typeface="Verdana" panose="020B0604030504040204" pitchFamily="34" charset="0"/>
              </a:rPr>
              <a:t>(left)</a:t>
            </a:r>
            <a:r>
              <a:rPr lang="en-US" altLang="en-US" sz="1800" b="1" dirty="0">
                <a:latin typeface="Verdana" panose="020B0604030504040204" pitchFamily="34" charset="0"/>
                <a:ea typeface="Verdana" panose="020B0604030504040204" pitchFamily="34" charset="0"/>
                <a:cs typeface="Verdana" panose="020B0604030504040204" pitchFamily="34" charset="0"/>
              </a:rPr>
              <a:t> Emil Nolde</a:t>
            </a:r>
            <a:r>
              <a:rPr lang="en-US" altLang="en-US" sz="1800" dirty="0">
                <a:latin typeface="Verdana" panose="020B0604030504040204" pitchFamily="34" charset="0"/>
                <a:ea typeface="Verdana" panose="020B0604030504040204" pitchFamily="34" charset="0"/>
                <a:cs typeface="Verdana" panose="020B0604030504040204" pitchFamily="34" charset="0"/>
              </a:rPr>
              <a:t>, </a:t>
            </a:r>
            <a:r>
              <a:rPr lang="en-US" altLang="en-US" sz="1800" i="1" dirty="0">
                <a:latin typeface="Verdana" panose="020B0604030504040204" pitchFamily="34" charset="0"/>
                <a:ea typeface="Verdana" panose="020B0604030504040204" pitchFamily="34" charset="0"/>
                <a:cs typeface="Verdana" panose="020B0604030504040204" pitchFamily="34" charset="0"/>
              </a:rPr>
              <a:t>Dance around the Golden Calf</a:t>
            </a:r>
            <a:r>
              <a:rPr lang="en-US" altLang="en-US" sz="1800" dirty="0">
                <a:latin typeface="Verdana" panose="020B0604030504040204" pitchFamily="34" charset="0"/>
                <a:ea typeface="Verdana" panose="020B0604030504040204" pitchFamily="34" charset="0"/>
                <a:cs typeface="Verdana" panose="020B0604030504040204" pitchFamily="34" charset="0"/>
              </a:rPr>
              <a:t>, 1910, oil on canvas, 88 x 105 cm, with detail, below.  Visited German New Guinea in 1913.</a:t>
            </a:r>
            <a:br>
              <a:rPr lang="en-US" altLang="en-US" sz="1800" dirty="0">
                <a:latin typeface="Verdana" panose="020B0604030504040204" pitchFamily="34" charset="0"/>
                <a:ea typeface="Verdana" panose="020B0604030504040204" pitchFamily="34" charset="0"/>
                <a:cs typeface="Verdana" panose="020B0604030504040204" pitchFamily="34" charset="0"/>
              </a:rPr>
            </a:br>
            <a:r>
              <a:rPr lang="en-US" altLang="en-US" sz="1800" dirty="0">
                <a:latin typeface="Verdana" panose="020B0604030504040204" pitchFamily="34" charset="0"/>
                <a:ea typeface="Verdana" panose="020B0604030504040204" pitchFamily="34" charset="0"/>
                <a:cs typeface="Verdana" panose="020B0604030504040204" pitchFamily="34" charset="0"/>
              </a:rPr>
              <a:t>(right) </a:t>
            </a:r>
            <a:r>
              <a:rPr lang="en-US" altLang="en-US" sz="1800" b="1" dirty="0">
                <a:latin typeface="Verdana" panose="020B0604030504040204" pitchFamily="34" charset="0"/>
                <a:ea typeface="Verdana" panose="020B0604030504040204" pitchFamily="34" charset="0"/>
                <a:cs typeface="Verdana" panose="020B0604030504040204" pitchFamily="34" charset="0"/>
              </a:rPr>
              <a:t>Nolde</a:t>
            </a:r>
            <a:r>
              <a:rPr lang="en-US" altLang="en-US" sz="1800" dirty="0">
                <a:latin typeface="Verdana" panose="020B0604030504040204" pitchFamily="34" charset="0"/>
                <a:ea typeface="Verdana" panose="020B0604030504040204" pitchFamily="34" charset="0"/>
                <a:cs typeface="Verdana" panose="020B0604030504040204" pitchFamily="34" charset="0"/>
              </a:rPr>
              <a:t>, </a:t>
            </a:r>
            <a:r>
              <a:rPr lang="en-US" altLang="en-US" sz="1800" i="1" dirty="0">
                <a:latin typeface="Verdana" panose="020B0604030504040204" pitchFamily="34" charset="0"/>
                <a:ea typeface="Verdana" panose="020B0604030504040204" pitchFamily="34" charset="0"/>
                <a:cs typeface="Verdana" panose="020B0604030504040204" pitchFamily="34" charset="0"/>
              </a:rPr>
              <a:t>Prophet</a:t>
            </a:r>
            <a:r>
              <a:rPr lang="en-US" altLang="en-US" sz="1800" dirty="0">
                <a:latin typeface="Verdana" panose="020B0604030504040204" pitchFamily="34" charset="0"/>
                <a:ea typeface="Verdana" panose="020B0604030504040204" pitchFamily="34" charset="0"/>
                <a:cs typeface="Verdana" panose="020B0604030504040204" pitchFamily="34" charset="0"/>
              </a:rPr>
              <a:t>, 1912, woodcut.  </a:t>
            </a:r>
          </a:p>
        </p:txBody>
      </p:sp>
      <p:pic>
        <p:nvPicPr>
          <p:cNvPr id="36867" name="Picture 3" descr="nolde_prophet_woodcut">
            <a:extLst>
              <a:ext uri="{FF2B5EF4-FFF2-40B4-BE49-F238E27FC236}">
                <a16:creationId xmlns:a16="http://schemas.microsoft.com/office/drawing/2014/main" id="{5F37CA9B-70F4-40C6-B203-AF6023F434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908" t="4085" r="5908" b="6128"/>
          <a:stretch>
            <a:fillRect/>
          </a:stretch>
        </p:blipFill>
        <p:spPr bwMode="auto">
          <a:xfrm>
            <a:off x="7515227" y="1231106"/>
            <a:ext cx="3276599" cy="4825259"/>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36868" name="Picture 4" descr="nolde_dance_around_the_golden_calf_1910">
            <a:extLst>
              <a:ext uri="{FF2B5EF4-FFF2-40B4-BE49-F238E27FC236}">
                <a16:creationId xmlns:a16="http://schemas.microsoft.com/office/drawing/2014/main" id="{99BCFE37-5F73-4EE7-9380-3C4681F1F5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7184" y="1092571"/>
            <a:ext cx="3428999" cy="279116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36869" name="Picture 5" descr="nolde_dance_around_the_golden_calf_1910_detail">
            <a:extLst>
              <a:ext uri="{FF2B5EF4-FFF2-40B4-BE49-F238E27FC236}">
                <a16:creationId xmlns:a16="http://schemas.microsoft.com/office/drawing/2014/main" id="{AD7AACEF-270D-4EAF-995C-A52C65BB07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8610" y="4027487"/>
            <a:ext cx="3429000" cy="2301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6870" name="Text Box 6">
            <a:extLst>
              <a:ext uri="{FF2B5EF4-FFF2-40B4-BE49-F238E27FC236}">
                <a16:creationId xmlns:a16="http://schemas.microsoft.com/office/drawing/2014/main" id="{CE5B1D9A-34CE-4021-88B7-0096D5A42A31}"/>
              </a:ext>
            </a:extLst>
          </p:cNvPr>
          <p:cNvSpPr txBox="1">
            <a:spLocks noChangeArrowheads="1"/>
          </p:cNvSpPr>
          <p:nvPr/>
        </p:nvSpPr>
        <p:spPr bwMode="auto">
          <a:xfrm>
            <a:off x="228600" y="6371431"/>
            <a:ext cx="585294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dirty="0">
                <a:latin typeface="Verdana" panose="020B0604030504040204" pitchFamily="34" charset="0"/>
                <a:ea typeface="Verdana" panose="020B0604030504040204" pitchFamily="34" charset="0"/>
                <a:cs typeface="Verdana" panose="020B0604030504040204" pitchFamily="34" charset="0"/>
              </a:rPr>
              <a:t>Detail of </a:t>
            </a:r>
            <a:r>
              <a:rPr lang="en-US" altLang="en-US" sz="1400" i="1" dirty="0">
                <a:latin typeface="Verdana" panose="020B0604030504040204" pitchFamily="34" charset="0"/>
                <a:ea typeface="Verdana" panose="020B0604030504040204" pitchFamily="34" charset="0"/>
                <a:cs typeface="Verdana" panose="020B0604030504040204" pitchFamily="34" charset="0"/>
              </a:rPr>
              <a:t>Dance</a:t>
            </a:r>
            <a:r>
              <a:rPr lang="en-US" altLang="en-US" sz="1400" dirty="0">
                <a:latin typeface="Verdana" panose="020B0604030504040204" pitchFamily="34" charset="0"/>
                <a:ea typeface="Verdana" panose="020B0604030504040204" pitchFamily="34" charset="0"/>
                <a:cs typeface="Verdana" panose="020B0604030504040204" pitchFamily="34" charset="0"/>
              </a:rPr>
              <a:t>, showing gestural, impasto application of paint</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C3392379-111D-4333-A63E-97D638FB8FD8}"/>
              </a:ext>
            </a:extLst>
          </p:cNvPr>
          <p:cNvSpPr>
            <a:spLocks noGrp="1" noChangeArrowheads="1"/>
          </p:cNvSpPr>
          <p:nvPr>
            <p:ph type="title"/>
          </p:nvPr>
        </p:nvSpPr>
        <p:spPr/>
        <p:txBody>
          <a:bodyPr/>
          <a:lstStyle/>
          <a:p>
            <a:pPr eaLnBrk="1" hangingPunct="1"/>
            <a:r>
              <a:rPr lang="en-US" altLang="en-US" sz="1600" b="1">
                <a:latin typeface="Verdana" panose="020B0604030504040204" pitchFamily="34" charset="0"/>
                <a:ea typeface="Verdana" panose="020B0604030504040204" pitchFamily="34" charset="0"/>
                <a:cs typeface="Verdana" panose="020B0604030504040204" pitchFamily="34" charset="0"/>
              </a:rPr>
              <a:t>Egon Schiele</a:t>
            </a:r>
            <a:r>
              <a:rPr lang="en-US" altLang="en-US" sz="1600">
                <a:latin typeface="Verdana" panose="020B0604030504040204" pitchFamily="34" charset="0"/>
                <a:ea typeface="Verdana" panose="020B0604030504040204" pitchFamily="34" charset="0"/>
                <a:cs typeface="Verdana" panose="020B0604030504040204" pitchFamily="34" charset="0"/>
              </a:rPr>
              <a:t> (Austrian 1890-1918), </a:t>
            </a:r>
            <a:r>
              <a:rPr lang="en-US" altLang="en-US" sz="1600" i="1">
                <a:latin typeface="Verdana" panose="020B0604030504040204" pitchFamily="34" charset="0"/>
                <a:ea typeface="Verdana" panose="020B0604030504040204" pitchFamily="34" charset="0"/>
                <a:cs typeface="Verdana" panose="020B0604030504040204" pitchFamily="34" charset="0"/>
              </a:rPr>
              <a:t>Self-Portraits</a:t>
            </a:r>
            <a:r>
              <a:rPr lang="en-US" altLang="en-US" sz="1600">
                <a:latin typeface="Verdana" panose="020B0604030504040204" pitchFamily="34" charset="0"/>
                <a:ea typeface="Verdana" panose="020B0604030504040204" pitchFamily="34" charset="0"/>
                <a:cs typeface="Verdana" panose="020B0604030504040204" pitchFamily="34" charset="0"/>
              </a:rPr>
              <a:t>, 1911</a:t>
            </a:r>
          </a:p>
        </p:txBody>
      </p:sp>
      <p:pic>
        <p:nvPicPr>
          <p:cNvPr id="37891" name="Picture 3" descr="schiele_selfportrait_nude2">
            <a:extLst>
              <a:ext uri="{FF2B5EF4-FFF2-40B4-BE49-F238E27FC236}">
                <a16:creationId xmlns:a16="http://schemas.microsoft.com/office/drawing/2014/main" id="{CF02BEB2-257D-4684-9F11-C2C5053FA1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524000"/>
            <a:ext cx="3481388" cy="493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4" descr="schiele_selfportrait_nude">
            <a:extLst>
              <a:ext uri="{FF2B5EF4-FFF2-40B4-BE49-F238E27FC236}">
                <a16:creationId xmlns:a16="http://schemas.microsoft.com/office/drawing/2014/main" id="{BB9BB190-2FD8-44D8-B27C-09800E24BC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1447800"/>
            <a:ext cx="32004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5" descr="schiele_photoportrait">
            <a:extLst>
              <a:ext uri="{FF2B5EF4-FFF2-40B4-BE49-F238E27FC236}">
                <a16:creationId xmlns:a16="http://schemas.microsoft.com/office/drawing/2014/main" id="{1EDD6FFD-4D73-43D5-B024-D159DF64DE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1" y="1828800"/>
            <a:ext cx="1666875" cy="2057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1B6E6A07-F036-45C6-A452-ABF38EC79F7C}"/>
              </a:ext>
            </a:extLst>
          </p:cNvPr>
          <p:cNvSpPr>
            <a:spLocks noGrp="1" noChangeArrowheads="1"/>
          </p:cNvSpPr>
          <p:nvPr>
            <p:ph type="title"/>
          </p:nvPr>
        </p:nvSpPr>
        <p:spPr/>
        <p:txBody>
          <a:bodyPr/>
          <a:lstStyle/>
          <a:p>
            <a:pPr eaLnBrk="1" hangingPunct="1"/>
            <a:r>
              <a:rPr lang="en-US" altLang="en-US" sz="1600" b="1">
                <a:latin typeface="Verdana" panose="020B0604030504040204" pitchFamily="34" charset="0"/>
                <a:ea typeface="Verdana" panose="020B0604030504040204" pitchFamily="34" charset="0"/>
                <a:cs typeface="Verdana" panose="020B0604030504040204" pitchFamily="34" charset="0"/>
              </a:rPr>
              <a:t>Egon Schiele</a:t>
            </a:r>
            <a:r>
              <a:rPr lang="en-US" altLang="en-US" sz="1600">
                <a:latin typeface="Verdana" panose="020B0604030504040204" pitchFamily="34" charset="0"/>
                <a:ea typeface="Verdana" panose="020B0604030504040204" pitchFamily="34" charset="0"/>
                <a:cs typeface="Verdana" panose="020B0604030504040204" pitchFamily="34" charset="0"/>
              </a:rPr>
              <a:t> (Austrian 1890 -1918), </a:t>
            </a:r>
            <a:r>
              <a:rPr lang="en-US" altLang="en-US" sz="1600" i="1">
                <a:latin typeface="Verdana" panose="020B0604030504040204" pitchFamily="34" charset="0"/>
                <a:ea typeface="Verdana" panose="020B0604030504040204" pitchFamily="34" charset="0"/>
                <a:cs typeface="Verdana" panose="020B0604030504040204" pitchFamily="34" charset="0"/>
              </a:rPr>
              <a:t>Danae</a:t>
            </a:r>
            <a:r>
              <a:rPr lang="en-US" altLang="en-US" sz="1600">
                <a:latin typeface="Verdana" panose="020B0604030504040204" pitchFamily="34" charset="0"/>
                <a:ea typeface="Verdana" panose="020B0604030504040204" pitchFamily="34" charset="0"/>
                <a:cs typeface="Verdana" panose="020B0604030504040204" pitchFamily="34" charset="0"/>
              </a:rPr>
              <a:t>, 1909, Oil and metal on canvas</a:t>
            </a:r>
            <a:br>
              <a:rPr lang="en-US" altLang="en-US" sz="1600">
                <a:latin typeface="Verdana" panose="020B0604030504040204" pitchFamily="34" charset="0"/>
                <a:ea typeface="Verdana" panose="020B0604030504040204" pitchFamily="34" charset="0"/>
                <a:cs typeface="Verdana" panose="020B0604030504040204" pitchFamily="34" charset="0"/>
              </a:rPr>
            </a:br>
            <a:r>
              <a:rPr lang="en-US" altLang="en-US" sz="1600">
                <a:latin typeface="Verdana" panose="020B0604030504040204" pitchFamily="34" charset="0"/>
                <a:ea typeface="Verdana" panose="020B0604030504040204" pitchFamily="34" charset="0"/>
                <a:cs typeface="Verdana" panose="020B0604030504040204" pitchFamily="34" charset="0"/>
              </a:rPr>
              <a:t>(right)  </a:t>
            </a:r>
            <a:r>
              <a:rPr lang="en-US" altLang="en-US" sz="1600" b="1">
                <a:latin typeface="Verdana" panose="020B0604030504040204" pitchFamily="34" charset="0"/>
                <a:ea typeface="Verdana" panose="020B0604030504040204" pitchFamily="34" charset="0"/>
                <a:cs typeface="Verdana" panose="020B0604030504040204" pitchFamily="34" charset="0"/>
              </a:rPr>
              <a:t>Gustave Klimt </a:t>
            </a:r>
            <a:r>
              <a:rPr lang="en-US" altLang="en-US" sz="1600">
                <a:latin typeface="Verdana" panose="020B0604030504040204" pitchFamily="34" charset="0"/>
                <a:ea typeface="Verdana" panose="020B0604030504040204" pitchFamily="34" charset="0"/>
                <a:cs typeface="Verdana" panose="020B0604030504040204" pitchFamily="34" charset="0"/>
              </a:rPr>
              <a:t>(Austrian 1862 - 1918), </a:t>
            </a:r>
            <a:r>
              <a:rPr lang="en-US" altLang="en-US" sz="1600" i="1">
                <a:latin typeface="Verdana" panose="020B0604030504040204" pitchFamily="34" charset="0"/>
                <a:ea typeface="Verdana" panose="020B0604030504040204" pitchFamily="34" charset="0"/>
                <a:cs typeface="Verdana" panose="020B0604030504040204" pitchFamily="34" charset="0"/>
              </a:rPr>
              <a:t>Death and Life</a:t>
            </a:r>
            <a:r>
              <a:rPr lang="en-US" altLang="en-US" sz="1600">
                <a:latin typeface="Verdana" panose="020B0604030504040204" pitchFamily="34" charset="0"/>
                <a:ea typeface="Verdana" panose="020B0604030504040204" pitchFamily="34" charset="0"/>
                <a:cs typeface="Verdana" panose="020B0604030504040204" pitchFamily="34" charset="0"/>
              </a:rPr>
              <a:t>,  1908-9</a:t>
            </a:r>
          </a:p>
        </p:txBody>
      </p:sp>
      <p:pic>
        <p:nvPicPr>
          <p:cNvPr id="38915" name="Picture 3" descr="klimt_death_and_life_1908">
            <a:extLst>
              <a:ext uri="{FF2B5EF4-FFF2-40B4-BE49-F238E27FC236}">
                <a16:creationId xmlns:a16="http://schemas.microsoft.com/office/drawing/2014/main" id="{E83D5094-54F3-4A19-BFED-077ED39422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2057400"/>
            <a:ext cx="4191000" cy="3909054"/>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38916" name="Picture 4" descr="schiele_danae_1906">
            <a:extLst>
              <a:ext uri="{FF2B5EF4-FFF2-40B4-BE49-F238E27FC236}">
                <a16:creationId xmlns:a16="http://schemas.microsoft.com/office/drawing/2014/main" id="{B558DF5D-C807-43B3-B7C6-45BBB766C4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723" y="2291556"/>
            <a:ext cx="5299477" cy="3411538"/>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9E5CD874-E219-4AA4-A8BE-7C0AB0242C8C}"/>
              </a:ext>
            </a:extLst>
          </p:cNvPr>
          <p:cNvSpPr>
            <a:spLocks noGrp="1" noChangeArrowheads="1"/>
          </p:cNvSpPr>
          <p:nvPr>
            <p:ph type="title"/>
          </p:nvPr>
        </p:nvSpPr>
        <p:spPr>
          <a:xfrm>
            <a:off x="1981200" y="274638"/>
            <a:ext cx="8229600" cy="792162"/>
          </a:xfrm>
        </p:spPr>
        <p:txBody>
          <a:bodyPr/>
          <a:lstStyle/>
          <a:p>
            <a:pPr eaLnBrk="1" hangingPunct="1"/>
            <a:r>
              <a:rPr lang="en-US" altLang="en-US" sz="1600" b="1">
                <a:latin typeface="Verdana" panose="020B0604030504040204" pitchFamily="34" charset="0"/>
                <a:ea typeface="Verdana" panose="020B0604030504040204" pitchFamily="34" charset="0"/>
                <a:cs typeface="Verdana" panose="020B0604030504040204" pitchFamily="34" charset="0"/>
              </a:rPr>
              <a:t>Egon Schiele</a:t>
            </a:r>
            <a:r>
              <a:rPr lang="en-US" altLang="en-US" sz="1600">
                <a:latin typeface="Verdana" panose="020B0604030504040204" pitchFamily="34" charset="0"/>
                <a:ea typeface="Verdana" panose="020B0604030504040204" pitchFamily="34" charset="0"/>
                <a:cs typeface="Verdana" panose="020B0604030504040204" pitchFamily="34" charset="0"/>
              </a:rPr>
              <a:t>, </a:t>
            </a:r>
            <a:r>
              <a:rPr lang="en-US" altLang="en-US" sz="1600" i="1">
                <a:latin typeface="Verdana" panose="020B0604030504040204" pitchFamily="34" charset="0"/>
                <a:ea typeface="Verdana" panose="020B0604030504040204" pitchFamily="34" charset="0"/>
                <a:cs typeface="Verdana" panose="020B0604030504040204" pitchFamily="34" charset="0"/>
              </a:rPr>
              <a:t>Cardinal and Nun</a:t>
            </a:r>
            <a:r>
              <a:rPr lang="en-US" altLang="en-US" sz="1600">
                <a:latin typeface="Verdana" panose="020B0604030504040204" pitchFamily="34" charset="0"/>
                <a:ea typeface="Verdana" panose="020B0604030504040204" pitchFamily="34" charset="0"/>
                <a:cs typeface="Verdana" panose="020B0604030504040204" pitchFamily="34" charset="0"/>
              </a:rPr>
              <a:t>, 1912</a:t>
            </a:r>
          </a:p>
        </p:txBody>
      </p:sp>
      <p:pic>
        <p:nvPicPr>
          <p:cNvPr id="39939" name="Picture 3" descr="schiele_cardinal_and_nun_">
            <a:extLst>
              <a:ext uri="{FF2B5EF4-FFF2-40B4-BE49-F238E27FC236}">
                <a16:creationId xmlns:a16="http://schemas.microsoft.com/office/drawing/2014/main" id="{F31406F8-13DD-454D-94ED-EE453C7412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1600200"/>
            <a:ext cx="5169347" cy="4495799"/>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09C6B06D-ADD9-4FB6-9D9E-DBB543E967FA}"/>
              </a:ext>
            </a:extLst>
          </p:cNvPr>
          <p:cNvSpPr>
            <a:spLocks noGrp="1" noChangeArrowheads="1"/>
          </p:cNvSpPr>
          <p:nvPr>
            <p:ph type="title"/>
          </p:nvPr>
        </p:nvSpPr>
        <p:spPr>
          <a:xfrm>
            <a:off x="1981200" y="274638"/>
            <a:ext cx="8229600" cy="563562"/>
          </a:xfrm>
        </p:spPr>
        <p:txBody>
          <a:bodyPr/>
          <a:lstStyle/>
          <a:p>
            <a:pPr eaLnBrk="1" hangingPunct="1"/>
            <a:r>
              <a:rPr lang="en-US" altLang="en-US" sz="1600" b="1">
                <a:latin typeface="Verdana" panose="020B0604030504040204" pitchFamily="34" charset="0"/>
                <a:ea typeface="Verdana" panose="020B0604030504040204" pitchFamily="34" charset="0"/>
                <a:cs typeface="Verdana" panose="020B0604030504040204" pitchFamily="34" charset="0"/>
              </a:rPr>
              <a:t>Egon Schiele</a:t>
            </a:r>
            <a:r>
              <a:rPr lang="en-US" altLang="en-US" sz="1600">
                <a:latin typeface="Verdana" panose="020B0604030504040204" pitchFamily="34" charset="0"/>
                <a:ea typeface="Verdana" panose="020B0604030504040204" pitchFamily="34" charset="0"/>
                <a:cs typeface="Verdana" panose="020B0604030504040204" pitchFamily="34" charset="0"/>
              </a:rPr>
              <a:t>, </a:t>
            </a:r>
            <a:r>
              <a:rPr lang="en-US" altLang="en-US" sz="1600" i="1">
                <a:latin typeface="Verdana" panose="020B0604030504040204" pitchFamily="34" charset="0"/>
                <a:ea typeface="Verdana" panose="020B0604030504040204" pitchFamily="34" charset="0"/>
                <a:cs typeface="Verdana" panose="020B0604030504040204" pitchFamily="34" charset="0"/>
              </a:rPr>
              <a:t>The Self Seer II (Death and the Man),</a:t>
            </a:r>
            <a:r>
              <a:rPr lang="en-US" altLang="en-US" sz="1600">
                <a:latin typeface="Verdana" panose="020B0604030504040204" pitchFamily="34" charset="0"/>
                <a:ea typeface="Verdana" panose="020B0604030504040204" pitchFamily="34" charset="0"/>
                <a:cs typeface="Verdana" panose="020B0604030504040204" pitchFamily="34" charset="0"/>
              </a:rPr>
              <a:t> 1911, oil, 31 x 31”</a:t>
            </a:r>
          </a:p>
        </p:txBody>
      </p:sp>
      <p:pic>
        <p:nvPicPr>
          <p:cNvPr id="40963" name="Picture 3" descr="schiele_self_seerII_1911">
            <a:extLst>
              <a:ext uri="{FF2B5EF4-FFF2-40B4-BE49-F238E27FC236}">
                <a16:creationId xmlns:a16="http://schemas.microsoft.com/office/drawing/2014/main" id="{D4A70A11-347C-4832-8684-C14148F444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250"/>
          <a:stretch>
            <a:fillRect/>
          </a:stretch>
        </p:blipFill>
        <p:spPr bwMode="auto">
          <a:xfrm>
            <a:off x="3962401" y="1371600"/>
            <a:ext cx="4081463" cy="41910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8586D4E5-12D1-4FB1-9A3C-20440D741455}"/>
              </a:ext>
            </a:extLst>
          </p:cNvPr>
          <p:cNvSpPr>
            <a:spLocks noGrp="1"/>
          </p:cNvSpPr>
          <p:nvPr>
            <p:ph type="title"/>
          </p:nvPr>
        </p:nvSpPr>
        <p:spPr>
          <a:xfrm>
            <a:off x="6858000" y="4572000"/>
            <a:ext cx="3429000" cy="1143000"/>
          </a:xfrm>
        </p:spPr>
        <p:txBody>
          <a:bodyPr/>
          <a:lstStyle/>
          <a:p>
            <a:r>
              <a:rPr lang="en-US" altLang="en-US" sz="1600" b="1">
                <a:latin typeface="Verdana" panose="020B0604030504040204" pitchFamily="34" charset="0"/>
                <a:ea typeface="Verdana" panose="020B0604030504040204" pitchFamily="34" charset="0"/>
                <a:cs typeface="Verdana" panose="020B0604030504040204" pitchFamily="34" charset="0"/>
              </a:rPr>
              <a:t>Egon Schiele</a:t>
            </a:r>
            <a:r>
              <a:rPr lang="en-US" altLang="en-US" sz="1600">
                <a:latin typeface="Verdana" panose="020B0604030504040204" pitchFamily="34" charset="0"/>
                <a:ea typeface="Verdana" panose="020B0604030504040204" pitchFamily="34" charset="0"/>
                <a:cs typeface="Verdana" panose="020B0604030504040204" pitchFamily="34" charset="0"/>
              </a:rPr>
              <a:t>, </a:t>
            </a:r>
            <a:r>
              <a:rPr lang="en-US" altLang="en-US" sz="1600" i="1">
                <a:latin typeface="Verdana" panose="020B0604030504040204" pitchFamily="34" charset="0"/>
                <a:ea typeface="Verdana" panose="020B0604030504040204" pitchFamily="34" charset="0"/>
                <a:cs typeface="Verdana" panose="020B0604030504040204" pitchFamily="34" charset="0"/>
              </a:rPr>
              <a:t>Portrait of Paris von Gutersloh</a:t>
            </a:r>
            <a:r>
              <a:rPr lang="en-US" altLang="en-US" sz="1600">
                <a:latin typeface="Verdana" panose="020B0604030504040204" pitchFamily="34" charset="0"/>
                <a:ea typeface="Verdana" panose="020B0604030504040204" pitchFamily="34" charset="0"/>
                <a:cs typeface="Verdana" panose="020B0604030504040204" pitchFamily="34" charset="0"/>
              </a:rPr>
              <a:t>, 1918, oil on canvas, 55 x 43”  Minneapolis Institute of Art</a:t>
            </a:r>
          </a:p>
        </p:txBody>
      </p:sp>
      <p:pic>
        <p:nvPicPr>
          <p:cNvPr id="41987" name="Picture 2" descr="http://www.reproarte.com/files/images/S/schiele_egon/bildnis_des_malers_paris_von_guetersloh.jpg">
            <a:extLst>
              <a:ext uri="{FF2B5EF4-FFF2-40B4-BE49-F238E27FC236}">
                <a16:creationId xmlns:a16="http://schemas.microsoft.com/office/drawing/2014/main" id="{AAB1A7A1-BF62-40C8-8175-D7198E23D9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1" y="762000"/>
            <a:ext cx="4291013" cy="548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45C68FB0-3654-45A2-BFF6-22FE1B41747D}"/>
              </a:ext>
            </a:extLst>
          </p:cNvPr>
          <p:cNvSpPr>
            <a:spLocks noGrp="1" noChangeArrowheads="1"/>
          </p:cNvSpPr>
          <p:nvPr>
            <p:ph type="title"/>
          </p:nvPr>
        </p:nvSpPr>
        <p:spPr>
          <a:xfrm>
            <a:off x="533400" y="0"/>
            <a:ext cx="11353800" cy="1676400"/>
          </a:xfrm>
        </p:spPr>
        <p:txBody>
          <a:bodyPr/>
          <a:lstStyle/>
          <a:p>
            <a:pPr algn="l" eaLnBrk="1" hangingPunct="1"/>
            <a:r>
              <a:rPr lang="en-US" altLang="en-US" sz="1600" b="1" dirty="0">
                <a:latin typeface="Verdana" panose="020B0604030504040204" pitchFamily="34" charset="0"/>
                <a:ea typeface="Verdana" panose="020B0604030504040204" pitchFamily="34" charset="0"/>
                <a:cs typeface="Verdana" panose="020B0604030504040204" pitchFamily="34" charset="0"/>
              </a:rPr>
              <a:t>Oskar Kokoschka</a:t>
            </a:r>
            <a:r>
              <a:rPr lang="en-US" altLang="en-US" sz="1600" dirty="0">
                <a:latin typeface="Verdana" panose="020B0604030504040204" pitchFamily="34" charset="0"/>
                <a:ea typeface="Verdana" panose="020B0604030504040204" pitchFamily="34" charset="0"/>
                <a:cs typeface="Verdana" panose="020B0604030504040204" pitchFamily="34" charset="0"/>
              </a:rPr>
              <a:t> (Austrian 1886-1980) (left) </a:t>
            </a:r>
            <a:r>
              <a:rPr lang="en-US" altLang="en-US" sz="1600" i="1" dirty="0">
                <a:latin typeface="Verdana" panose="020B0604030504040204" pitchFamily="34" charset="0"/>
                <a:ea typeface="Verdana" panose="020B0604030504040204" pitchFamily="34" charset="0"/>
                <a:cs typeface="Verdana" panose="020B0604030504040204" pitchFamily="34" charset="0"/>
              </a:rPr>
              <a:t>Self-Portrait (Der Sturm, </a:t>
            </a:r>
            <a:r>
              <a:rPr lang="en-US" altLang="en-US" sz="1600" dirty="0">
                <a:latin typeface="Verdana" panose="020B0604030504040204" pitchFamily="34" charset="0"/>
                <a:ea typeface="Verdana" panose="020B0604030504040204" pitchFamily="34" charset="0"/>
                <a:cs typeface="Verdana" panose="020B0604030504040204" pitchFamily="34" charset="0"/>
              </a:rPr>
              <a:t>Berlin</a:t>
            </a:r>
            <a:r>
              <a:rPr lang="en-US" altLang="en-US" sz="1600" i="1" dirty="0">
                <a:latin typeface="Verdana" panose="020B0604030504040204" pitchFamily="34" charset="0"/>
                <a:ea typeface="Verdana" panose="020B0604030504040204" pitchFamily="34" charset="0"/>
                <a:cs typeface="Verdana" panose="020B0604030504040204" pitchFamily="34" charset="0"/>
              </a:rPr>
              <a:t>),</a:t>
            </a:r>
            <a:r>
              <a:rPr lang="en-US" altLang="en-US" sz="1600" dirty="0">
                <a:latin typeface="Verdana" panose="020B0604030504040204" pitchFamily="34" charset="0"/>
                <a:ea typeface="Verdana" panose="020B0604030504040204" pitchFamily="34" charset="0"/>
                <a:cs typeface="Verdana" panose="020B0604030504040204" pitchFamily="34" charset="0"/>
              </a:rPr>
              <a:t> 1910</a:t>
            </a:r>
            <a:br>
              <a:rPr lang="en-US" altLang="en-US" sz="1600" dirty="0">
                <a:latin typeface="Verdana" panose="020B0604030504040204" pitchFamily="34" charset="0"/>
                <a:ea typeface="Verdana" panose="020B0604030504040204" pitchFamily="34" charset="0"/>
                <a:cs typeface="Verdana" panose="020B0604030504040204" pitchFamily="34" charset="0"/>
              </a:rPr>
            </a:br>
            <a:r>
              <a:rPr lang="en-US" altLang="en-US" sz="1600" b="1" dirty="0">
                <a:latin typeface="Verdana" panose="020B0604030504040204" pitchFamily="34" charset="0"/>
                <a:ea typeface="Verdana" panose="020B0604030504040204" pitchFamily="34" charset="0"/>
                <a:cs typeface="Verdana" panose="020B0604030504040204" pitchFamily="34" charset="0"/>
              </a:rPr>
              <a:t>Kokoschka</a:t>
            </a:r>
            <a:r>
              <a:rPr lang="en-US" altLang="en-US" sz="1600" dirty="0">
                <a:latin typeface="Verdana" panose="020B0604030504040204" pitchFamily="34" charset="0"/>
                <a:ea typeface="Verdana" panose="020B0604030504040204" pitchFamily="34" charset="0"/>
                <a:cs typeface="Verdana" panose="020B0604030504040204" pitchFamily="34" charset="0"/>
              </a:rPr>
              <a:t> (center and right), </a:t>
            </a:r>
            <a:r>
              <a:rPr lang="en-US" altLang="en-US" sz="1600" i="1" dirty="0">
                <a:latin typeface="Verdana" panose="020B0604030504040204" pitchFamily="34" charset="0"/>
                <a:ea typeface="Verdana" panose="020B0604030504040204" pitchFamily="34" charset="0"/>
                <a:cs typeface="Verdana" panose="020B0604030504040204" pitchFamily="34" charset="0"/>
              </a:rPr>
              <a:t>Murder, Hope of Women</a:t>
            </a:r>
            <a:r>
              <a:rPr lang="en-US" altLang="en-US" sz="1600" dirty="0">
                <a:latin typeface="Verdana" panose="020B0604030504040204" pitchFamily="34" charset="0"/>
                <a:ea typeface="Verdana" panose="020B0604030504040204" pitchFamily="34" charset="0"/>
                <a:cs typeface="Verdana" panose="020B0604030504040204" pitchFamily="34" charset="0"/>
              </a:rPr>
              <a:t>, 1909, poster and drawing for his play.</a:t>
            </a:r>
            <a:br>
              <a:rPr lang="en-US" altLang="en-US" sz="1600" dirty="0">
                <a:latin typeface="Verdana" panose="020B0604030504040204" pitchFamily="34" charset="0"/>
                <a:ea typeface="Verdana" panose="020B0604030504040204" pitchFamily="34" charset="0"/>
                <a:cs typeface="Verdana" panose="020B0604030504040204" pitchFamily="34" charset="0"/>
              </a:rPr>
            </a:br>
            <a:r>
              <a:rPr lang="en-US" altLang="en-US" sz="1600" dirty="0">
                <a:latin typeface="Verdana" panose="020B0604030504040204" pitchFamily="34" charset="0"/>
                <a:ea typeface="Verdana" panose="020B0604030504040204" pitchFamily="34" charset="0"/>
                <a:cs typeface="Verdana" panose="020B0604030504040204" pitchFamily="34" charset="0"/>
              </a:rPr>
              <a:t> First Expressionist play performed in Vienna, intended as blasphemy; OK called it a "gesture of defiance” meant to break down conventions of bourgeois society. </a:t>
            </a:r>
          </a:p>
        </p:txBody>
      </p:sp>
      <p:pic>
        <p:nvPicPr>
          <p:cNvPr id="43011" name="Picture 3" descr="Kokoschka_self_portrait_sturm_litho_1910">
            <a:extLst>
              <a:ext uri="{FF2B5EF4-FFF2-40B4-BE49-F238E27FC236}">
                <a16:creationId xmlns:a16="http://schemas.microsoft.com/office/drawing/2014/main" id="{8B2FBCCA-08A7-4FD5-BA2D-938C4E87D065}"/>
              </a:ext>
            </a:extLst>
          </p:cNvPr>
          <p:cNvPicPr>
            <a:picLocks noChangeAspect="1" noChangeArrowheads="1"/>
          </p:cNvPicPr>
          <p:nvPr/>
        </p:nvPicPr>
        <p:blipFill>
          <a:blip r:embed="rId2">
            <a:lum bright="6000" contrast="16000"/>
            <a:extLst>
              <a:ext uri="{28A0092B-C50C-407E-A947-70E740481C1C}">
                <a14:useLocalDpi xmlns:a14="http://schemas.microsoft.com/office/drawing/2010/main" val="0"/>
              </a:ext>
            </a:extLst>
          </a:blip>
          <a:srcRect/>
          <a:stretch>
            <a:fillRect/>
          </a:stretch>
        </p:blipFill>
        <p:spPr bwMode="auto">
          <a:xfrm>
            <a:off x="918369" y="1676400"/>
            <a:ext cx="3281363"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4" descr="kokoschka_Murderer_hope-of_women_1909">
            <a:extLst>
              <a:ext uri="{FF2B5EF4-FFF2-40B4-BE49-F238E27FC236}">
                <a16:creationId xmlns:a16="http://schemas.microsoft.com/office/drawing/2014/main" id="{C816F25B-DB2A-4D69-A3D2-78F3D49870F0}"/>
              </a:ext>
            </a:extLst>
          </p:cNvPr>
          <p:cNvPicPr>
            <a:picLocks noChangeAspect="1" noChangeArrowheads="1"/>
          </p:cNvPicPr>
          <p:nvPr/>
        </p:nvPicPr>
        <p:blipFill>
          <a:blip r:embed="rId3">
            <a:lum contrast="20000"/>
            <a:extLst>
              <a:ext uri="{28A0092B-C50C-407E-A947-70E740481C1C}">
                <a14:useLocalDpi xmlns:a14="http://schemas.microsoft.com/office/drawing/2010/main" val="0"/>
              </a:ext>
            </a:extLst>
          </a:blip>
          <a:srcRect/>
          <a:stretch>
            <a:fillRect/>
          </a:stretch>
        </p:blipFill>
        <p:spPr bwMode="auto">
          <a:xfrm>
            <a:off x="7992270" y="2514600"/>
            <a:ext cx="3211513" cy="387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7615EE3D-E623-4229-9E58-C8D536DC48D3}"/>
              </a:ext>
            </a:extLst>
          </p:cNvPr>
          <p:cNvPicPr>
            <a:picLocks noChangeAspect="1"/>
          </p:cNvPicPr>
          <p:nvPr/>
        </p:nvPicPr>
        <p:blipFill>
          <a:blip r:embed="rId4"/>
          <a:stretch>
            <a:fillRect/>
          </a:stretch>
        </p:blipFill>
        <p:spPr>
          <a:xfrm>
            <a:off x="5715000" y="1795462"/>
            <a:ext cx="2095500" cy="326707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0FEC0084-2D1A-4871-90C3-78116600B11D}"/>
              </a:ext>
            </a:extLst>
          </p:cNvPr>
          <p:cNvSpPr>
            <a:spLocks noGrp="1" noChangeArrowheads="1"/>
          </p:cNvSpPr>
          <p:nvPr>
            <p:ph type="title"/>
          </p:nvPr>
        </p:nvSpPr>
        <p:spPr>
          <a:xfrm>
            <a:off x="609600" y="152400"/>
            <a:ext cx="10972800" cy="1143000"/>
          </a:xfrm>
        </p:spPr>
        <p:txBody>
          <a:bodyPr/>
          <a:lstStyle/>
          <a:p>
            <a:pPr eaLnBrk="1" hangingPunct="1"/>
            <a:r>
              <a:rPr lang="en-US" altLang="en-US" sz="1600" b="1" dirty="0">
                <a:latin typeface="Verdana" panose="020B0604030504040204" pitchFamily="34" charset="0"/>
                <a:ea typeface="Verdana" panose="020B0604030504040204" pitchFamily="34" charset="0"/>
                <a:cs typeface="Verdana" panose="020B0604030504040204" pitchFamily="34" charset="0"/>
              </a:rPr>
              <a:t>Paula Modersohn-Becker</a:t>
            </a:r>
            <a:r>
              <a:rPr lang="en-US" altLang="en-US" sz="1600" dirty="0">
                <a:latin typeface="Verdana" panose="020B0604030504040204" pitchFamily="34" charset="0"/>
                <a:ea typeface="Verdana" panose="020B0604030504040204" pitchFamily="34" charset="0"/>
                <a:cs typeface="Verdana" panose="020B0604030504040204" pitchFamily="34" charset="0"/>
              </a:rPr>
              <a:t> (left) with sculptor </a:t>
            </a:r>
            <a:r>
              <a:rPr lang="en-US" altLang="en-US" sz="1600" b="1" dirty="0">
                <a:latin typeface="Verdana" panose="020B0604030504040204" pitchFamily="34" charset="0"/>
                <a:ea typeface="Verdana" panose="020B0604030504040204" pitchFamily="34" charset="0"/>
                <a:cs typeface="Verdana" panose="020B0604030504040204" pitchFamily="34" charset="0"/>
              </a:rPr>
              <a:t>Clara </a:t>
            </a:r>
            <a:r>
              <a:rPr lang="en-US" altLang="en-US" sz="1600" b="1" dirty="0" err="1">
                <a:latin typeface="Verdana" panose="020B0604030504040204" pitchFamily="34" charset="0"/>
                <a:ea typeface="Verdana" panose="020B0604030504040204" pitchFamily="34" charset="0"/>
                <a:cs typeface="Verdana" panose="020B0604030504040204" pitchFamily="34" charset="0"/>
              </a:rPr>
              <a:t>Westhoff</a:t>
            </a:r>
            <a:r>
              <a:rPr lang="en-US" altLang="en-US" sz="1600" b="1" dirty="0">
                <a:latin typeface="Verdana" panose="020B0604030504040204" pitchFamily="34" charset="0"/>
                <a:ea typeface="Verdana" panose="020B0604030504040204" pitchFamily="34" charset="0"/>
                <a:cs typeface="Verdana" panose="020B0604030504040204" pitchFamily="34" charset="0"/>
              </a:rPr>
              <a:t> </a:t>
            </a:r>
            <a:br>
              <a:rPr lang="en-US" altLang="en-US" sz="1600" dirty="0">
                <a:latin typeface="Verdana" panose="020B0604030504040204" pitchFamily="34" charset="0"/>
                <a:ea typeface="Verdana" panose="020B0604030504040204" pitchFamily="34" charset="0"/>
                <a:cs typeface="Verdana" panose="020B0604030504040204" pitchFamily="34" charset="0"/>
              </a:rPr>
            </a:br>
            <a:r>
              <a:rPr lang="en-US" altLang="en-US" sz="1600" dirty="0">
                <a:latin typeface="Verdana" panose="020B0604030504040204" pitchFamily="34" charset="0"/>
                <a:ea typeface="Verdana" panose="020B0604030504040204" pitchFamily="34" charset="0"/>
                <a:cs typeface="Verdana" panose="020B0604030504040204" pitchFamily="34" charset="0"/>
              </a:rPr>
              <a:t>Becker spent 6 months in Paris 1900 where </a:t>
            </a:r>
            <a:r>
              <a:rPr lang="en-US" altLang="en-US" sz="1600" dirty="0" err="1">
                <a:latin typeface="Verdana" panose="020B0604030504040204" pitchFamily="34" charset="0"/>
                <a:ea typeface="Verdana" panose="020B0604030504040204" pitchFamily="34" charset="0"/>
                <a:cs typeface="Verdana" panose="020B0604030504040204" pitchFamily="34" charset="0"/>
              </a:rPr>
              <a:t>Westhoff</a:t>
            </a:r>
            <a:r>
              <a:rPr lang="en-US" altLang="en-US" sz="1600" dirty="0">
                <a:latin typeface="Verdana" panose="020B0604030504040204" pitchFamily="34" charset="0"/>
                <a:ea typeface="Verdana" panose="020B0604030504040204" pitchFamily="34" charset="0"/>
                <a:cs typeface="Verdana" panose="020B0604030504040204" pitchFamily="34" charset="0"/>
              </a:rPr>
              <a:t> was studying with Auguste Rodin </a:t>
            </a:r>
            <a:br>
              <a:rPr lang="en-US" altLang="en-US" sz="1600" dirty="0">
                <a:latin typeface="Verdana" panose="020B0604030504040204" pitchFamily="34" charset="0"/>
                <a:ea typeface="Verdana" panose="020B0604030504040204" pitchFamily="34" charset="0"/>
                <a:cs typeface="Verdana" panose="020B0604030504040204" pitchFamily="34" charset="0"/>
              </a:rPr>
            </a:br>
            <a:r>
              <a:rPr lang="en-US" altLang="en-US" sz="1600" dirty="0">
                <a:latin typeface="Verdana" panose="020B0604030504040204" pitchFamily="34" charset="0"/>
                <a:ea typeface="Verdana" panose="020B0604030504040204" pitchFamily="34" charset="0"/>
                <a:cs typeface="Verdana" panose="020B0604030504040204" pitchFamily="34" charset="0"/>
              </a:rPr>
              <a:t>and attending the Académie </a:t>
            </a:r>
            <a:r>
              <a:rPr lang="en-US" altLang="en-US" sz="1600" dirty="0" err="1">
                <a:latin typeface="Verdana" panose="020B0604030504040204" pitchFamily="34" charset="0"/>
                <a:ea typeface="Verdana" panose="020B0604030504040204" pitchFamily="34" charset="0"/>
                <a:cs typeface="Verdana" panose="020B0604030504040204" pitchFamily="34" charset="0"/>
              </a:rPr>
              <a:t>Colarossi</a:t>
            </a:r>
            <a:r>
              <a:rPr lang="en-US" altLang="en-US" sz="1600" dirty="0">
                <a:latin typeface="Verdana" panose="020B0604030504040204" pitchFamily="34" charset="0"/>
                <a:ea typeface="Verdana" panose="020B0604030504040204" pitchFamily="34" charset="0"/>
                <a:cs typeface="Verdana" panose="020B0604030504040204" pitchFamily="34" charset="0"/>
              </a:rPr>
              <a:t>, an alternative artist-founded school that admitted women (below)</a:t>
            </a:r>
            <a:br>
              <a:rPr lang="en-US" altLang="en-US" sz="1600" dirty="0">
                <a:latin typeface="Verdana" panose="020B0604030504040204" pitchFamily="34" charset="0"/>
                <a:ea typeface="Verdana" panose="020B0604030504040204" pitchFamily="34" charset="0"/>
                <a:cs typeface="Verdana" panose="020B0604030504040204" pitchFamily="34" charset="0"/>
              </a:rPr>
            </a:br>
            <a:endParaRPr lang="en-US" altLang="en-US" sz="1600" dirty="0">
              <a:latin typeface="Verdana" panose="020B0604030504040204" pitchFamily="34" charset="0"/>
              <a:ea typeface="Verdana" panose="020B0604030504040204" pitchFamily="34" charset="0"/>
              <a:cs typeface="Verdana" panose="020B0604030504040204" pitchFamily="34" charset="0"/>
            </a:endParaRPr>
          </a:p>
        </p:txBody>
      </p:sp>
      <p:pic>
        <p:nvPicPr>
          <p:cNvPr id="5123" name="Picture 3" descr="Modersohn_becker_Clara_Westhoff_1899">
            <a:extLst>
              <a:ext uri="{FF2B5EF4-FFF2-40B4-BE49-F238E27FC236}">
                <a16:creationId xmlns:a16="http://schemas.microsoft.com/office/drawing/2014/main" id="{64E7400C-0890-4786-88F6-D0B9A7A8A9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143000"/>
            <a:ext cx="4699827" cy="263948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124" name="Picture 4" descr="modersohn_becker_portrait_rilke_1906">
            <a:extLst>
              <a:ext uri="{FF2B5EF4-FFF2-40B4-BE49-F238E27FC236}">
                <a16:creationId xmlns:a16="http://schemas.microsoft.com/office/drawing/2014/main" id="{21B57359-1420-445E-B023-E78B26FC73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0" y="1447800"/>
            <a:ext cx="2384874" cy="31242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4A121D3-479E-46D6-80E6-2FBFDC9186C5}"/>
              </a:ext>
            </a:extLst>
          </p:cNvPr>
          <p:cNvPicPr>
            <a:picLocks noChangeAspect="1"/>
          </p:cNvPicPr>
          <p:nvPr/>
        </p:nvPicPr>
        <p:blipFill>
          <a:blip r:embed="rId4"/>
          <a:stretch>
            <a:fillRect/>
          </a:stretch>
        </p:blipFill>
        <p:spPr>
          <a:xfrm>
            <a:off x="727516" y="4011363"/>
            <a:ext cx="4159189" cy="2347583"/>
          </a:xfrm>
          <a:prstGeom prst="rect">
            <a:avLst/>
          </a:prstGeom>
          <a:ln>
            <a:solidFill>
              <a:schemeClr val="tx1"/>
            </a:solidFill>
          </a:ln>
        </p:spPr>
      </p:pic>
      <p:sp>
        <p:nvSpPr>
          <p:cNvPr id="3" name="Rectangle 2">
            <a:extLst>
              <a:ext uri="{FF2B5EF4-FFF2-40B4-BE49-F238E27FC236}">
                <a16:creationId xmlns:a16="http://schemas.microsoft.com/office/drawing/2014/main" id="{8533861A-5F51-4C8C-99A4-2FCF495FBC26}"/>
              </a:ext>
            </a:extLst>
          </p:cNvPr>
          <p:cNvSpPr/>
          <p:nvPr/>
        </p:nvSpPr>
        <p:spPr>
          <a:xfrm>
            <a:off x="5840194" y="4572000"/>
            <a:ext cx="4926680" cy="954107"/>
          </a:xfrm>
          <a:prstGeom prst="rect">
            <a:avLst/>
          </a:prstGeom>
        </p:spPr>
        <p:txBody>
          <a:bodyPr wrap="square">
            <a:spAutoFit/>
          </a:bodyPr>
          <a:lstStyle/>
          <a:p>
            <a:r>
              <a:rPr lang="en-US" altLang="en-US" sz="1400" b="1" dirty="0">
                <a:latin typeface="Verdana" panose="020B0604030504040204" pitchFamily="34" charset="0"/>
                <a:ea typeface="Verdana" panose="020B0604030504040204" pitchFamily="34" charset="0"/>
                <a:cs typeface="Verdana" panose="020B0604030504040204" pitchFamily="34" charset="0"/>
              </a:rPr>
              <a:t>Modersohn-Becker</a:t>
            </a:r>
            <a:r>
              <a:rPr lang="en-US" altLang="en-US" sz="1400" dirty="0">
                <a:latin typeface="Verdana" panose="020B0604030504040204" pitchFamily="34" charset="0"/>
                <a:ea typeface="Verdana" panose="020B0604030504040204" pitchFamily="34" charset="0"/>
                <a:cs typeface="Verdana" panose="020B0604030504040204" pitchFamily="34" charset="0"/>
              </a:rPr>
              <a:t>, Clara </a:t>
            </a:r>
            <a:r>
              <a:rPr lang="en-US" altLang="en-US" sz="1400" dirty="0" err="1">
                <a:latin typeface="Verdana" panose="020B0604030504040204" pitchFamily="34" charset="0"/>
                <a:ea typeface="Verdana" panose="020B0604030504040204" pitchFamily="34" charset="0"/>
                <a:cs typeface="Verdana" panose="020B0604030504040204" pitchFamily="34" charset="0"/>
              </a:rPr>
              <a:t>Westhoff</a:t>
            </a:r>
            <a:r>
              <a:rPr lang="en-US" altLang="en-US" sz="1400" dirty="0">
                <a:latin typeface="Verdana" panose="020B0604030504040204" pitchFamily="34" charset="0"/>
                <a:ea typeface="Verdana" panose="020B0604030504040204" pitchFamily="34" charset="0"/>
                <a:cs typeface="Verdana" panose="020B0604030504040204" pitchFamily="34" charset="0"/>
              </a:rPr>
              <a:t>, 1905, sculptor</a:t>
            </a:r>
          </a:p>
          <a:p>
            <a:r>
              <a:rPr lang="en-US" altLang="en-US" sz="1400" dirty="0">
                <a:latin typeface="Verdana" panose="020B0604030504040204" pitchFamily="34" charset="0"/>
                <a:ea typeface="Verdana" panose="020B0604030504040204" pitchFamily="34" charset="0"/>
                <a:cs typeface="Verdana" panose="020B0604030504040204" pitchFamily="34" charset="0"/>
              </a:rPr>
              <a:t>(right) </a:t>
            </a:r>
            <a:r>
              <a:rPr lang="en-US" altLang="en-US" sz="1400" i="1" dirty="0">
                <a:latin typeface="Verdana" panose="020B0604030504040204" pitchFamily="34" charset="0"/>
                <a:ea typeface="Verdana" panose="020B0604030504040204" pitchFamily="34" charset="0"/>
                <a:cs typeface="Verdana" panose="020B0604030504040204" pitchFamily="34" charset="0"/>
              </a:rPr>
              <a:t>Rainer Maria Rilke</a:t>
            </a:r>
            <a:r>
              <a:rPr lang="en-US" altLang="en-US" sz="1400" dirty="0">
                <a:latin typeface="Verdana" panose="020B0604030504040204" pitchFamily="34" charset="0"/>
                <a:ea typeface="Verdana" panose="020B0604030504040204" pitchFamily="34" charset="0"/>
                <a:cs typeface="Verdana" panose="020B0604030504040204" pitchFamily="34" charset="0"/>
              </a:rPr>
              <a:t>, 1906, famous modern poet, husband of </a:t>
            </a:r>
            <a:r>
              <a:rPr lang="en-US" altLang="en-US" sz="1400" dirty="0" err="1">
                <a:latin typeface="Verdana" panose="020B0604030504040204" pitchFamily="34" charset="0"/>
                <a:ea typeface="Verdana" panose="020B0604030504040204" pitchFamily="34" charset="0"/>
                <a:cs typeface="Verdana" panose="020B0604030504040204" pitchFamily="34" charset="0"/>
              </a:rPr>
              <a:t>Westhoff</a:t>
            </a:r>
            <a:r>
              <a:rPr lang="en-US" altLang="en-US" sz="1400" dirty="0">
                <a:latin typeface="Verdana" panose="020B0604030504040204" pitchFamily="34" charset="0"/>
                <a:ea typeface="Verdana" panose="020B0604030504040204" pitchFamily="34" charset="0"/>
                <a:cs typeface="Verdana" panose="020B0604030504040204" pitchFamily="34" charset="0"/>
              </a:rPr>
              <a:t>, secretary to Auguste Rodin, and feminist</a:t>
            </a:r>
            <a:endParaRPr lang="en-US" sz="1400" dirty="0"/>
          </a:p>
        </p:txBody>
      </p:sp>
      <p:pic>
        <p:nvPicPr>
          <p:cNvPr id="4" name="Picture 3">
            <a:extLst>
              <a:ext uri="{FF2B5EF4-FFF2-40B4-BE49-F238E27FC236}">
                <a16:creationId xmlns:a16="http://schemas.microsoft.com/office/drawing/2014/main" id="{605698E8-50DA-4D31-8845-D89C34620948}"/>
              </a:ext>
            </a:extLst>
          </p:cNvPr>
          <p:cNvPicPr>
            <a:picLocks noChangeAspect="1"/>
          </p:cNvPicPr>
          <p:nvPr/>
        </p:nvPicPr>
        <p:blipFill>
          <a:blip r:embed="rId5"/>
          <a:stretch>
            <a:fillRect/>
          </a:stretch>
        </p:blipFill>
        <p:spPr>
          <a:xfrm>
            <a:off x="5840194" y="1447800"/>
            <a:ext cx="2186666" cy="3124200"/>
          </a:xfrm>
          <a:prstGeom prst="rect">
            <a:avLst/>
          </a:prstGeom>
          <a:ln>
            <a:solidFill>
              <a:schemeClr val="tx1"/>
            </a:solidFill>
          </a:ln>
        </p:spPr>
      </p:pic>
      <p:sp>
        <p:nvSpPr>
          <p:cNvPr id="5" name="Rectangle 4">
            <a:extLst>
              <a:ext uri="{FF2B5EF4-FFF2-40B4-BE49-F238E27FC236}">
                <a16:creationId xmlns:a16="http://schemas.microsoft.com/office/drawing/2014/main" id="{A84EB121-1A2B-4630-BBC8-38B9BBA84F97}"/>
              </a:ext>
            </a:extLst>
          </p:cNvPr>
          <p:cNvSpPr/>
          <p:nvPr/>
        </p:nvSpPr>
        <p:spPr>
          <a:xfrm>
            <a:off x="1219978" y="6393158"/>
            <a:ext cx="3174267" cy="307777"/>
          </a:xfrm>
          <a:prstGeom prst="rect">
            <a:avLst/>
          </a:prstGeom>
        </p:spPr>
        <p:txBody>
          <a:bodyPr wrap="none">
            <a:spAutoFit/>
          </a:bodyPr>
          <a:lstStyle/>
          <a:p>
            <a:r>
              <a:rPr lang="en-US" altLang="en-US" sz="1400" dirty="0">
                <a:latin typeface="Verdana" panose="020B0604030504040204" pitchFamily="34" charset="0"/>
                <a:ea typeface="Verdana" panose="020B0604030504040204" pitchFamily="34" charset="0"/>
                <a:cs typeface="Verdana" panose="020B0604030504040204" pitchFamily="34" charset="0"/>
              </a:rPr>
              <a:t>Life painting, Académie </a:t>
            </a:r>
            <a:r>
              <a:rPr lang="en-US" altLang="en-US" sz="1400" dirty="0" err="1">
                <a:latin typeface="Verdana" panose="020B0604030504040204" pitchFamily="34" charset="0"/>
                <a:ea typeface="Verdana" panose="020B0604030504040204" pitchFamily="34" charset="0"/>
                <a:cs typeface="Verdana" panose="020B0604030504040204" pitchFamily="34" charset="0"/>
              </a:rPr>
              <a:t>Colarossi</a:t>
            </a:r>
            <a:endParaRPr lang="en-US" sz="14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DB4E2040-DCE0-4385-99AE-82BA473B5525}"/>
              </a:ext>
            </a:extLst>
          </p:cNvPr>
          <p:cNvSpPr>
            <a:spLocks noGrp="1" noChangeArrowheads="1"/>
          </p:cNvSpPr>
          <p:nvPr>
            <p:ph type="title"/>
          </p:nvPr>
        </p:nvSpPr>
        <p:spPr>
          <a:xfrm>
            <a:off x="1981200" y="5943601"/>
            <a:ext cx="8229600" cy="715963"/>
          </a:xfrm>
        </p:spPr>
        <p:txBody>
          <a:bodyPr/>
          <a:lstStyle/>
          <a:p>
            <a:pPr eaLnBrk="1" hangingPunct="1"/>
            <a:r>
              <a:rPr lang="en-US" altLang="en-US" sz="1600" b="1">
                <a:latin typeface="Verdana" panose="020B0604030504040204" pitchFamily="34" charset="0"/>
                <a:ea typeface="Verdana" panose="020B0604030504040204" pitchFamily="34" charset="0"/>
                <a:cs typeface="Verdana" panose="020B0604030504040204" pitchFamily="34" charset="0"/>
              </a:rPr>
              <a:t>Oskar Kokoschka</a:t>
            </a:r>
            <a:r>
              <a:rPr lang="en-US" altLang="en-US" sz="1600">
                <a:latin typeface="Verdana" panose="020B0604030504040204" pitchFamily="34" charset="0"/>
                <a:ea typeface="Verdana" panose="020B0604030504040204" pitchFamily="34" charset="0"/>
                <a:cs typeface="Verdana" panose="020B0604030504040204" pitchFamily="34" charset="0"/>
              </a:rPr>
              <a:t>, </a:t>
            </a:r>
            <a:r>
              <a:rPr lang="en-US" altLang="en-US" sz="1600" i="1">
                <a:latin typeface="Verdana" panose="020B0604030504040204" pitchFamily="34" charset="0"/>
                <a:ea typeface="Verdana" panose="020B0604030504040204" pitchFamily="34" charset="0"/>
                <a:cs typeface="Verdana" panose="020B0604030504040204" pitchFamily="34" charset="0"/>
              </a:rPr>
              <a:t>Portrait of Adolf Loos</a:t>
            </a:r>
            <a:r>
              <a:rPr lang="en-US" altLang="en-US" sz="1600">
                <a:latin typeface="Verdana" panose="020B0604030504040204" pitchFamily="34" charset="0"/>
                <a:ea typeface="Verdana" panose="020B0604030504040204" pitchFamily="34" charset="0"/>
                <a:cs typeface="Verdana" panose="020B0604030504040204" pitchFamily="34" charset="0"/>
              </a:rPr>
              <a:t>, 1909, oil, 29 x 36”, Berlin</a:t>
            </a:r>
          </a:p>
        </p:txBody>
      </p:sp>
      <p:pic>
        <p:nvPicPr>
          <p:cNvPr id="44035" name="Picture 5" descr="http://arteyartistas.files.wordpress.com/2008/04/portrait-of-adolf-loos-1909.jpg">
            <a:extLst>
              <a:ext uri="{FF2B5EF4-FFF2-40B4-BE49-F238E27FC236}">
                <a16:creationId xmlns:a16="http://schemas.microsoft.com/office/drawing/2014/main" id="{CAAB78A6-4C42-4989-B452-649FD87484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533400"/>
            <a:ext cx="6096000" cy="4876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FF275438-276A-4364-89A5-439B1DE929CC}"/>
              </a:ext>
            </a:extLst>
          </p:cNvPr>
          <p:cNvSpPr>
            <a:spLocks noGrp="1" noChangeArrowheads="1"/>
          </p:cNvSpPr>
          <p:nvPr>
            <p:ph type="title"/>
          </p:nvPr>
        </p:nvSpPr>
        <p:spPr>
          <a:xfrm>
            <a:off x="1295400" y="62345"/>
            <a:ext cx="9601200" cy="1371600"/>
          </a:xfrm>
        </p:spPr>
        <p:txBody>
          <a:bodyPr/>
          <a:lstStyle/>
          <a:p>
            <a:pPr algn="l" eaLnBrk="1" hangingPunct="1"/>
            <a:r>
              <a:rPr lang="en-US" altLang="en-US" sz="1800" dirty="0">
                <a:latin typeface="Verdana" panose="020B0604030504040204" pitchFamily="34" charset="0"/>
                <a:ea typeface="Verdana" panose="020B0604030504040204" pitchFamily="34" charset="0"/>
                <a:cs typeface="Verdana" panose="020B0604030504040204" pitchFamily="34" charset="0"/>
              </a:rPr>
              <a:t>(left) </a:t>
            </a:r>
            <a:r>
              <a:rPr lang="en-US" altLang="en-US" sz="1800" b="1" dirty="0">
                <a:latin typeface="Verdana" panose="020B0604030504040204" pitchFamily="34" charset="0"/>
                <a:ea typeface="Verdana" panose="020B0604030504040204" pitchFamily="34" charset="0"/>
                <a:cs typeface="Verdana" panose="020B0604030504040204" pitchFamily="34" charset="0"/>
              </a:rPr>
              <a:t>Vincent Van Gogh</a:t>
            </a:r>
            <a:r>
              <a:rPr lang="en-US" altLang="en-US" sz="1800" dirty="0">
                <a:latin typeface="Verdana" panose="020B0604030504040204" pitchFamily="34" charset="0"/>
                <a:ea typeface="Verdana" panose="020B0604030504040204" pitchFamily="34" charset="0"/>
                <a:cs typeface="Verdana" panose="020B0604030504040204" pitchFamily="34" charset="0"/>
              </a:rPr>
              <a:t>, </a:t>
            </a:r>
            <a:r>
              <a:rPr lang="en-US" altLang="en-US" sz="1800" i="1" dirty="0">
                <a:latin typeface="Verdana" panose="020B0604030504040204" pitchFamily="34" charset="0"/>
                <a:ea typeface="Verdana" panose="020B0604030504040204" pitchFamily="34" charset="0"/>
                <a:cs typeface="Verdana" panose="020B0604030504040204" pitchFamily="34" charset="0"/>
              </a:rPr>
              <a:t>Père Tanguy</a:t>
            </a:r>
            <a:r>
              <a:rPr lang="en-US" altLang="en-US" sz="1800" dirty="0">
                <a:latin typeface="Verdana" panose="020B0604030504040204" pitchFamily="34" charset="0"/>
                <a:ea typeface="Verdana" panose="020B0604030504040204" pitchFamily="34" charset="0"/>
                <a:cs typeface="Verdana" panose="020B0604030504040204" pitchFamily="34" charset="0"/>
              </a:rPr>
              <a:t>, 1888 </a:t>
            </a:r>
            <a:br>
              <a:rPr lang="en-US" altLang="en-US" sz="1800" dirty="0">
                <a:latin typeface="Verdana" panose="020B0604030504040204" pitchFamily="34" charset="0"/>
                <a:ea typeface="Verdana" panose="020B0604030504040204" pitchFamily="34" charset="0"/>
                <a:cs typeface="Verdana" panose="020B0604030504040204" pitchFamily="34" charset="0"/>
              </a:rPr>
            </a:br>
            <a:r>
              <a:rPr lang="en-US" altLang="en-US" sz="1800" dirty="0">
                <a:latin typeface="Verdana" panose="020B0604030504040204" pitchFamily="34" charset="0"/>
                <a:ea typeface="Verdana" panose="020B0604030504040204" pitchFamily="34" charset="0"/>
                <a:cs typeface="Verdana" panose="020B0604030504040204" pitchFamily="34" charset="0"/>
              </a:rPr>
              <a:t>(center) </a:t>
            </a:r>
            <a:r>
              <a:rPr lang="en-US" altLang="en-US" sz="1800" b="1" dirty="0">
                <a:latin typeface="Verdana" panose="020B0604030504040204" pitchFamily="34" charset="0"/>
                <a:ea typeface="Verdana" panose="020B0604030504040204" pitchFamily="34" charset="0"/>
                <a:cs typeface="Verdana" panose="020B0604030504040204" pitchFamily="34" charset="0"/>
              </a:rPr>
              <a:t>Käthe Kollwitz</a:t>
            </a:r>
            <a:r>
              <a:rPr lang="en-US" altLang="en-US" sz="1800" dirty="0">
                <a:latin typeface="Verdana" panose="020B0604030504040204" pitchFamily="34" charset="0"/>
                <a:ea typeface="Verdana" panose="020B0604030504040204" pitchFamily="34" charset="0"/>
                <a:cs typeface="Verdana" panose="020B0604030504040204" pitchFamily="34" charset="0"/>
              </a:rPr>
              <a:t>, </a:t>
            </a:r>
            <a:r>
              <a:rPr lang="en-US" altLang="en-US" sz="1800" i="1" dirty="0">
                <a:latin typeface="Verdana" panose="020B0604030504040204" pitchFamily="34" charset="0"/>
                <a:ea typeface="Verdana" panose="020B0604030504040204" pitchFamily="34" charset="0"/>
                <a:cs typeface="Verdana" panose="020B0604030504040204" pitchFamily="34" charset="0"/>
              </a:rPr>
              <a:t>Lamentation: In Memory of Ernst </a:t>
            </a:r>
            <a:r>
              <a:rPr lang="en-US" altLang="en-US" sz="1800" i="1" dirty="0" err="1">
                <a:latin typeface="Verdana" panose="020B0604030504040204" pitchFamily="34" charset="0"/>
                <a:ea typeface="Verdana" panose="020B0604030504040204" pitchFamily="34" charset="0"/>
                <a:cs typeface="Verdana" panose="020B0604030504040204" pitchFamily="34" charset="0"/>
              </a:rPr>
              <a:t>Barlach</a:t>
            </a:r>
            <a:r>
              <a:rPr lang="en-US" altLang="en-US" sz="1800" i="1" dirty="0">
                <a:latin typeface="Verdana" panose="020B0604030504040204" pitchFamily="34" charset="0"/>
                <a:ea typeface="Verdana" panose="020B0604030504040204" pitchFamily="34" charset="0"/>
                <a:cs typeface="Verdana" panose="020B0604030504040204" pitchFamily="34" charset="0"/>
              </a:rPr>
              <a:t> (Grief),</a:t>
            </a:r>
            <a:r>
              <a:rPr lang="en-US" altLang="en-US" sz="1800" dirty="0">
                <a:latin typeface="Verdana" panose="020B0604030504040204" pitchFamily="34" charset="0"/>
                <a:ea typeface="Verdana" panose="020B0604030504040204" pitchFamily="34" charset="0"/>
                <a:cs typeface="Verdana" panose="020B0604030504040204" pitchFamily="34" charset="0"/>
              </a:rPr>
              <a:t> bronze, 1938</a:t>
            </a:r>
            <a:br>
              <a:rPr lang="en-US" altLang="en-US" sz="1800" dirty="0">
                <a:latin typeface="Verdana" panose="020B0604030504040204" pitchFamily="34" charset="0"/>
                <a:ea typeface="Verdana" panose="020B0604030504040204" pitchFamily="34" charset="0"/>
                <a:cs typeface="Verdana" panose="020B0604030504040204" pitchFamily="34" charset="0"/>
              </a:rPr>
            </a:br>
            <a:r>
              <a:rPr lang="en-US" altLang="en-US" sz="1800" dirty="0">
                <a:latin typeface="Verdana" panose="020B0604030504040204" pitchFamily="34" charset="0"/>
                <a:ea typeface="Verdana" panose="020B0604030504040204" pitchFamily="34" charset="0"/>
                <a:cs typeface="Verdana" panose="020B0604030504040204" pitchFamily="34" charset="0"/>
              </a:rPr>
              <a:t>(right)  </a:t>
            </a:r>
            <a:r>
              <a:rPr lang="en-US" altLang="en-US" sz="1800" b="1" dirty="0">
                <a:latin typeface="Verdana" panose="020B0604030504040204" pitchFamily="34" charset="0"/>
                <a:ea typeface="Verdana" panose="020B0604030504040204" pitchFamily="34" charset="0"/>
                <a:cs typeface="Verdana" panose="020B0604030504040204" pitchFamily="34" charset="0"/>
              </a:rPr>
              <a:t>Oskar Kokoschka</a:t>
            </a:r>
            <a:r>
              <a:rPr lang="en-US" altLang="en-US" sz="1800" dirty="0">
                <a:latin typeface="Verdana" panose="020B0604030504040204" pitchFamily="34" charset="0"/>
                <a:ea typeface="Verdana" panose="020B0604030504040204" pitchFamily="34" charset="0"/>
                <a:cs typeface="Verdana" panose="020B0604030504040204" pitchFamily="34" charset="0"/>
              </a:rPr>
              <a:t>, </a:t>
            </a:r>
            <a:r>
              <a:rPr lang="en-US" altLang="en-US" sz="1800" i="1" dirty="0">
                <a:latin typeface="Verdana" panose="020B0604030504040204" pitchFamily="34" charset="0"/>
                <a:ea typeface="Verdana" panose="020B0604030504040204" pitchFamily="34" charset="0"/>
                <a:cs typeface="Verdana" panose="020B0604030504040204" pitchFamily="34" charset="0"/>
              </a:rPr>
              <a:t>Adolf Loos</a:t>
            </a:r>
            <a:r>
              <a:rPr lang="en-US" altLang="en-US" sz="1800" dirty="0">
                <a:latin typeface="Verdana" panose="020B0604030504040204" pitchFamily="34" charset="0"/>
                <a:ea typeface="Verdana" panose="020B0604030504040204" pitchFamily="34" charset="0"/>
                <a:cs typeface="Verdana" panose="020B0604030504040204" pitchFamily="34" charset="0"/>
              </a:rPr>
              <a:t>, 1909</a:t>
            </a:r>
            <a:endParaRPr lang="en-US" altLang="en-US" sz="1800" i="1" dirty="0">
              <a:latin typeface="Verdana" panose="020B0604030504040204" pitchFamily="34" charset="0"/>
              <a:ea typeface="Verdana" panose="020B0604030504040204" pitchFamily="34" charset="0"/>
              <a:cs typeface="Verdana" panose="020B0604030504040204" pitchFamily="34" charset="0"/>
            </a:endParaRPr>
          </a:p>
        </p:txBody>
      </p:sp>
      <p:pic>
        <p:nvPicPr>
          <p:cNvPr id="45059" name="Picture 3" descr="van_gogh_pere_tanguy_1887_88">
            <a:extLst>
              <a:ext uri="{FF2B5EF4-FFF2-40B4-BE49-F238E27FC236}">
                <a16:creationId xmlns:a16="http://schemas.microsoft.com/office/drawing/2014/main" id="{515226A9-4B9C-49EA-BE99-4C73C4CF7D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031" y="1524000"/>
            <a:ext cx="2930154" cy="3886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5060" name="Picture 5" descr="http://arteyartistas.files.wordpress.com/2008/04/portrait-of-adolf-loos-1909.jpg">
            <a:extLst>
              <a:ext uri="{FF2B5EF4-FFF2-40B4-BE49-F238E27FC236}">
                <a16:creationId xmlns:a16="http://schemas.microsoft.com/office/drawing/2014/main" id="{E95DE607-FA73-4D58-85D1-74556625A7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1558636"/>
            <a:ext cx="5048703" cy="4038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5061" name="Picture 5" descr="kollwitz_lamentation_barlach_1938_bronze">
            <a:extLst>
              <a:ext uri="{FF2B5EF4-FFF2-40B4-BE49-F238E27FC236}">
                <a16:creationId xmlns:a16="http://schemas.microsoft.com/office/drawing/2014/main" id="{357DE5B7-E978-43DF-93A1-ACDFD4F6DE93}"/>
              </a:ext>
            </a:extLst>
          </p:cNvPr>
          <p:cNvPicPr>
            <a:picLocks noChangeAspect="1" noChangeArrowheads="1"/>
          </p:cNvPicPr>
          <p:nvPr/>
        </p:nvPicPr>
        <p:blipFill>
          <a:blip r:embed="rId4">
            <a:lum contrast="6000"/>
            <a:extLst>
              <a:ext uri="{28A0092B-C50C-407E-A947-70E740481C1C}">
                <a14:useLocalDpi xmlns:a14="http://schemas.microsoft.com/office/drawing/2010/main" val="0"/>
              </a:ext>
            </a:extLst>
          </a:blip>
          <a:srcRect/>
          <a:stretch>
            <a:fillRect/>
          </a:stretch>
        </p:blipFill>
        <p:spPr bwMode="auto">
          <a:xfrm>
            <a:off x="3810000" y="3200400"/>
            <a:ext cx="2793402" cy="303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5" descr="http://arteyartistas.files.wordpress.com/2008/04/portrait-of-adolf-loos-1909.jpg">
            <a:extLst>
              <a:ext uri="{FF2B5EF4-FFF2-40B4-BE49-F238E27FC236}">
                <a16:creationId xmlns:a16="http://schemas.microsoft.com/office/drawing/2014/main" id="{2BE5BD6C-A170-42A9-9985-DAA615D647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1417638"/>
            <a:ext cx="3657600" cy="29257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6083" name="Picture 3" descr="matisse_dance_first_version_1909.JPG">
            <a:extLst>
              <a:ext uri="{FF2B5EF4-FFF2-40B4-BE49-F238E27FC236}">
                <a16:creationId xmlns:a16="http://schemas.microsoft.com/office/drawing/2014/main" id="{86032F19-72FC-421E-91E4-A2DBE85042C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326356"/>
            <a:ext cx="4664075" cy="31083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6084" name="Text Box 6">
            <a:extLst>
              <a:ext uri="{FF2B5EF4-FFF2-40B4-BE49-F238E27FC236}">
                <a16:creationId xmlns:a16="http://schemas.microsoft.com/office/drawing/2014/main" id="{C3B905E1-9017-4E76-8604-CE5C036F3851}"/>
              </a:ext>
            </a:extLst>
          </p:cNvPr>
          <p:cNvSpPr txBox="1">
            <a:spLocks noChangeArrowheads="1"/>
          </p:cNvSpPr>
          <p:nvPr/>
        </p:nvSpPr>
        <p:spPr bwMode="auto">
          <a:xfrm>
            <a:off x="1800226" y="4876801"/>
            <a:ext cx="86391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Compare the “expressionism” of Henri Matisse: </a:t>
            </a:r>
            <a:r>
              <a:rPr lang="en-US" altLang="en-US" i="1"/>
              <a:t>“Expression. . . does not consist of the passion mirrored upon a human face or betrayed by a violent gesture.”</a:t>
            </a:r>
          </a:p>
          <a:p>
            <a:pPr eaLnBrk="1" hangingPunct="1"/>
            <a:r>
              <a:rPr lang="en-US" altLang="en-US" i="1"/>
              <a:t>					               Notes of a Painter</a:t>
            </a:r>
            <a:r>
              <a:rPr lang="en-US" altLang="en-US"/>
              <a:t>, 1908</a:t>
            </a:r>
          </a:p>
          <a:p>
            <a:pPr eaLnBrk="1" hangingPunct="1"/>
            <a:endParaRPr lang="en-US" altLang="en-US" b="1"/>
          </a:p>
          <a:p>
            <a:pPr eaLnBrk="1" hangingPunct="1"/>
            <a:r>
              <a:rPr lang="en-US" altLang="en-US" b="1"/>
              <a:t>Matisse</a:t>
            </a:r>
            <a:r>
              <a:rPr lang="en-US" altLang="en-US"/>
              <a:t>, </a:t>
            </a:r>
            <a:r>
              <a:rPr lang="en-US" altLang="en-US" i="1"/>
              <a:t>The Dance</a:t>
            </a:r>
            <a:r>
              <a:rPr lang="en-US" altLang="en-US"/>
              <a:t>, 1909 (left); </a:t>
            </a:r>
            <a:r>
              <a:rPr lang="en-US" altLang="en-US" b="1"/>
              <a:t>Kokoschka</a:t>
            </a:r>
            <a:r>
              <a:rPr lang="en-US" altLang="en-US"/>
              <a:t>, </a:t>
            </a:r>
            <a:r>
              <a:rPr lang="en-US" altLang="en-US" i="1"/>
              <a:t>Portrait of Adolf Loos</a:t>
            </a:r>
            <a:r>
              <a:rPr lang="en-US" altLang="en-US"/>
              <a:t>, 1909 (right)</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7882BE7A-6B34-4889-8A7F-33C6EF345AD7}"/>
              </a:ext>
            </a:extLst>
          </p:cNvPr>
          <p:cNvSpPr>
            <a:spLocks noGrp="1" noChangeArrowheads="1"/>
          </p:cNvSpPr>
          <p:nvPr>
            <p:ph idx="1"/>
          </p:nvPr>
        </p:nvSpPr>
        <p:spPr>
          <a:xfrm>
            <a:off x="1905000" y="1981200"/>
            <a:ext cx="8229600" cy="2590800"/>
          </a:xfrm>
        </p:spPr>
        <p:txBody>
          <a:bodyPr/>
          <a:lstStyle/>
          <a:p>
            <a:pPr eaLnBrk="1" hangingPunct="1">
              <a:buFontTx/>
              <a:buNone/>
            </a:pPr>
            <a:r>
              <a:rPr lang="en-US" altLang="en-US" sz="1800" i="1">
                <a:latin typeface="Verdana" panose="020B0604030504040204" pitchFamily="34" charset="0"/>
                <a:ea typeface="Verdana" panose="020B0604030504040204" pitchFamily="34" charset="0"/>
                <a:cs typeface="Verdana" panose="020B0604030504040204" pitchFamily="34" charset="0"/>
              </a:rPr>
              <a:t>	The life of the consciousness is boundless.  It interpenetrates the world and is woven through all its imagery….One’s soul is a reverberation of the universe….It is love, delighting to lodge itself in the mind….Without intent I draw from the outside world the semblance of things; but in this way I myself become part of the world’s imaginings.</a:t>
            </a:r>
          </a:p>
          <a:p>
            <a:pPr eaLnBrk="1" hangingPunct="1">
              <a:buFontTx/>
              <a:buNone/>
            </a:pPr>
            <a:endParaRPr lang="en-US" altLang="en-US" sz="1800" i="1">
              <a:latin typeface="Verdana" panose="020B0604030504040204" pitchFamily="34" charset="0"/>
              <a:ea typeface="Verdana" panose="020B0604030504040204" pitchFamily="34" charset="0"/>
              <a:cs typeface="Verdana" panose="020B0604030504040204" pitchFamily="34" charset="0"/>
            </a:endParaRPr>
          </a:p>
          <a:p>
            <a:pPr eaLnBrk="1" hangingPunct="1">
              <a:buFontTx/>
              <a:buNone/>
            </a:pPr>
            <a:r>
              <a:rPr lang="en-US" altLang="en-US" sz="1600">
                <a:latin typeface="Verdana" panose="020B0604030504040204" pitchFamily="34" charset="0"/>
                <a:ea typeface="Verdana" panose="020B0604030504040204" pitchFamily="34" charset="0"/>
                <a:cs typeface="Verdana" panose="020B0604030504040204" pitchFamily="34" charset="0"/>
              </a:rPr>
              <a:t> 				Oskar Kokoschka, “On the Nature of Visions,” 1912</a:t>
            </a:r>
          </a:p>
          <a:p>
            <a:pPr eaLnBrk="1" hangingPunct="1"/>
            <a:endParaRPr lang="en-US" altLang="en-US" sz="1600">
              <a:latin typeface="Verdana" panose="020B0604030504040204" pitchFamily="34" charset="0"/>
              <a:ea typeface="Verdana" panose="020B0604030504040204" pitchFamily="34" charset="0"/>
              <a:cs typeface="Verdana" panose="020B0604030504040204"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DED03B71-ED07-4349-AED5-D75A3EA2F16D}"/>
              </a:ext>
            </a:extLst>
          </p:cNvPr>
          <p:cNvSpPr>
            <a:spLocks noGrp="1" noChangeArrowheads="1"/>
          </p:cNvSpPr>
          <p:nvPr>
            <p:ph type="title"/>
          </p:nvPr>
        </p:nvSpPr>
        <p:spPr>
          <a:xfrm>
            <a:off x="1981200" y="274638"/>
            <a:ext cx="8229600" cy="944562"/>
          </a:xfrm>
        </p:spPr>
        <p:txBody>
          <a:bodyPr/>
          <a:lstStyle/>
          <a:p>
            <a:pPr eaLnBrk="1" hangingPunct="1"/>
            <a:r>
              <a:rPr lang="en-US" altLang="en-US" sz="1600" b="1">
                <a:latin typeface="Verdana" panose="020B0604030504040204" pitchFamily="34" charset="0"/>
                <a:ea typeface="Verdana" panose="020B0604030504040204" pitchFamily="34" charset="0"/>
                <a:cs typeface="Verdana" panose="020B0604030504040204" pitchFamily="34" charset="0"/>
              </a:rPr>
              <a:t>Oskar Kokoschka</a:t>
            </a:r>
            <a:r>
              <a:rPr lang="en-US" altLang="en-US" sz="1600">
                <a:latin typeface="Verdana" panose="020B0604030504040204" pitchFamily="34" charset="0"/>
                <a:ea typeface="Verdana" panose="020B0604030504040204" pitchFamily="34" charset="0"/>
                <a:cs typeface="Verdana" panose="020B0604030504040204" pitchFamily="34" charset="0"/>
              </a:rPr>
              <a:t>, </a:t>
            </a:r>
            <a:r>
              <a:rPr lang="en-US" altLang="en-US" sz="1600" i="1">
                <a:latin typeface="Verdana" panose="020B0604030504040204" pitchFamily="34" charset="0"/>
                <a:ea typeface="Verdana" panose="020B0604030504040204" pitchFamily="34" charset="0"/>
                <a:cs typeface="Verdana" panose="020B0604030504040204" pitchFamily="34" charset="0"/>
              </a:rPr>
              <a:t>Bride of the Wind (The Tempest),</a:t>
            </a:r>
            <a:r>
              <a:rPr lang="en-US" altLang="en-US" sz="1600">
                <a:latin typeface="Verdana" panose="020B0604030504040204" pitchFamily="34" charset="0"/>
                <a:ea typeface="Verdana" panose="020B0604030504040204" pitchFamily="34" charset="0"/>
                <a:cs typeface="Verdana" panose="020B0604030504040204" pitchFamily="34" charset="0"/>
              </a:rPr>
              <a:t> oil, 5’11” x 7’3”, 1914, Basel, Switzerland</a:t>
            </a:r>
            <a:br>
              <a:rPr lang="en-US" altLang="en-US" sz="1600">
                <a:latin typeface="Verdana" panose="020B0604030504040204" pitchFamily="34" charset="0"/>
                <a:ea typeface="Verdana" panose="020B0604030504040204" pitchFamily="34" charset="0"/>
                <a:cs typeface="Verdana" panose="020B0604030504040204" pitchFamily="34" charset="0"/>
              </a:rPr>
            </a:br>
            <a:r>
              <a:rPr lang="en-US" altLang="en-US" sz="1600">
                <a:latin typeface="Verdana" panose="020B0604030504040204" pitchFamily="34" charset="0"/>
                <a:ea typeface="Verdana" panose="020B0604030504040204" pitchFamily="34" charset="0"/>
                <a:cs typeface="Verdana" panose="020B0604030504040204" pitchFamily="34" charset="0"/>
              </a:rPr>
              <a:t>Oskar Kokoschka and Alma Mahler</a:t>
            </a:r>
          </a:p>
        </p:txBody>
      </p:sp>
      <p:pic>
        <p:nvPicPr>
          <p:cNvPr id="48131" name="Picture 3" descr="kokoschka_bride_of_the_wind_1914">
            <a:extLst>
              <a:ext uri="{FF2B5EF4-FFF2-40B4-BE49-F238E27FC236}">
                <a16:creationId xmlns:a16="http://schemas.microsoft.com/office/drawing/2014/main" id="{0761C3BE-E422-46B6-9180-8E26BD681212}"/>
              </a:ext>
            </a:extLst>
          </p:cNvPr>
          <p:cNvPicPr>
            <a:picLocks noChangeAspect="1" noChangeArrowheads="1"/>
          </p:cNvPicPr>
          <p:nvPr/>
        </p:nvPicPr>
        <p:blipFill>
          <a:blip r:embed="rId2">
            <a:lum bright="4000" contrast="-6000"/>
            <a:extLst>
              <a:ext uri="{28A0092B-C50C-407E-A947-70E740481C1C}">
                <a14:useLocalDpi xmlns:a14="http://schemas.microsoft.com/office/drawing/2010/main" val="0"/>
              </a:ext>
            </a:extLst>
          </a:blip>
          <a:srcRect/>
          <a:stretch>
            <a:fillRect/>
          </a:stretch>
        </p:blipFill>
        <p:spPr bwMode="auto">
          <a:xfrm>
            <a:off x="2895600" y="1371601"/>
            <a:ext cx="6096000" cy="4779963"/>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Box 1">
            <a:extLst>
              <a:ext uri="{FF2B5EF4-FFF2-40B4-BE49-F238E27FC236}">
                <a16:creationId xmlns:a16="http://schemas.microsoft.com/office/drawing/2014/main" id="{C5720146-3FAB-4DFA-9237-030BBF12A68D}"/>
              </a:ext>
            </a:extLst>
          </p:cNvPr>
          <p:cNvSpPr txBox="1">
            <a:spLocks noChangeArrowheads="1"/>
          </p:cNvSpPr>
          <p:nvPr/>
        </p:nvSpPr>
        <p:spPr bwMode="auto">
          <a:xfrm>
            <a:off x="2514600" y="1905001"/>
            <a:ext cx="73152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latin typeface="Verdana" panose="020B0604030504040204" pitchFamily="34" charset="0"/>
                <a:ea typeface="Verdana" panose="020B0604030504040204" pitchFamily="34" charset="0"/>
                <a:cs typeface="Verdana" panose="020B0604030504040204" pitchFamily="34" charset="0"/>
              </a:rPr>
              <a:t>From Tom Lehrer’s ballad inspired by Alma Mahler’s obituary, New York City, 1967:</a:t>
            </a:r>
          </a:p>
          <a:p>
            <a:pPr eaLnBrk="1" hangingPunct="1"/>
            <a:r>
              <a:rPr lang="en-US" altLang="en-US">
                <a:latin typeface="Verdana" panose="020B0604030504040204" pitchFamily="34" charset="0"/>
                <a:ea typeface="Verdana" panose="020B0604030504040204" pitchFamily="34" charset="0"/>
                <a:cs typeface="Verdana" panose="020B0604030504040204" pitchFamily="34" charset="0"/>
              </a:rPr>
              <a:t>….</a:t>
            </a:r>
          </a:p>
          <a:p>
            <a:pPr eaLnBrk="1" hangingPunct="1"/>
            <a:endParaRPr lang="en-US" altLang="en-US">
              <a:latin typeface="Verdana" panose="020B0604030504040204" pitchFamily="34" charset="0"/>
              <a:ea typeface="Verdana" panose="020B0604030504040204" pitchFamily="34" charset="0"/>
              <a:cs typeface="Verdana" panose="020B0604030504040204" pitchFamily="34" charset="0"/>
            </a:endParaRPr>
          </a:p>
          <a:p>
            <a:pPr eaLnBrk="1" hangingPunct="1"/>
            <a:r>
              <a:rPr lang="en-US" altLang="en-US" i="1">
                <a:latin typeface="Verdana" panose="020B0604030504040204" pitchFamily="34" charset="0"/>
                <a:ea typeface="Verdana" panose="020B0604030504040204" pitchFamily="34" charset="0"/>
                <a:cs typeface="Verdana" panose="020B0604030504040204" pitchFamily="34" charset="0"/>
              </a:rPr>
              <a:t>Her lovers were many and varied,</a:t>
            </a:r>
            <a:br>
              <a:rPr lang="en-US" altLang="en-US" i="1">
                <a:latin typeface="Verdana" panose="020B0604030504040204" pitchFamily="34" charset="0"/>
                <a:ea typeface="Verdana" panose="020B0604030504040204" pitchFamily="34" charset="0"/>
                <a:cs typeface="Verdana" panose="020B0604030504040204" pitchFamily="34" charset="0"/>
              </a:rPr>
            </a:br>
            <a:r>
              <a:rPr lang="en-US" altLang="en-US" i="1">
                <a:latin typeface="Verdana" panose="020B0604030504040204" pitchFamily="34" charset="0"/>
                <a:ea typeface="Verdana" panose="020B0604030504040204" pitchFamily="34" charset="0"/>
                <a:cs typeface="Verdana" panose="020B0604030504040204" pitchFamily="34" charset="0"/>
              </a:rPr>
              <a:t>From the day she began her -- beguine.</a:t>
            </a:r>
            <a:br>
              <a:rPr lang="en-US" altLang="en-US" i="1">
                <a:latin typeface="Verdana" panose="020B0604030504040204" pitchFamily="34" charset="0"/>
                <a:ea typeface="Verdana" panose="020B0604030504040204" pitchFamily="34" charset="0"/>
                <a:cs typeface="Verdana" panose="020B0604030504040204" pitchFamily="34" charset="0"/>
              </a:rPr>
            </a:br>
            <a:r>
              <a:rPr lang="en-US" altLang="en-US" i="1">
                <a:latin typeface="Verdana" panose="020B0604030504040204" pitchFamily="34" charset="0"/>
                <a:ea typeface="Verdana" panose="020B0604030504040204" pitchFamily="34" charset="0"/>
                <a:cs typeface="Verdana" panose="020B0604030504040204" pitchFamily="34" charset="0"/>
              </a:rPr>
              <a:t>There were three famous ones whom she married,</a:t>
            </a:r>
            <a:br>
              <a:rPr lang="en-US" altLang="en-US" i="1">
                <a:latin typeface="Verdana" panose="020B0604030504040204" pitchFamily="34" charset="0"/>
                <a:ea typeface="Verdana" panose="020B0604030504040204" pitchFamily="34" charset="0"/>
                <a:cs typeface="Verdana" panose="020B0604030504040204" pitchFamily="34" charset="0"/>
              </a:rPr>
            </a:br>
            <a:r>
              <a:rPr lang="en-US" altLang="en-US" i="1">
                <a:latin typeface="Verdana" panose="020B0604030504040204" pitchFamily="34" charset="0"/>
                <a:ea typeface="Verdana" panose="020B0604030504040204" pitchFamily="34" charset="0"/>
                <a:cs typeface="Verdana" panose="020B0604030504040204" pitchFamily="34" charset="0"/>
              </a:rPr>
              <a:t>And God knows how many between.</a:t>
            </a:r>
            <a:br>
              <a:rPr lang="en-US" altLang="en-US" i="1">
                <a:latin typeface="Verdana" panose="020B0604030504040204" pitchFamily="34" charset="0"/>
                <a:ea typeface="Verdana" panose="020B0604030504040204" pitchFamily="34" charset="0"/>
                <a:cs typeface="Verdana" panose="020B0604030504040204" pitchFamily="34" charset="0"/>
              </a:rPr>
            </a:br>
            <a:br>
              <a:rPr lang="en-US" altLang="en-US" i="1">
                <a:latin typeface="Verdana" panose="020B0604030504040204" pitchFamily="34" charset="0"/>
                <a:ea typeface="Verdana" panose="020B0604030504040204" pitchFamily="34" charset="0"/>
                <a:cs typeface="Verdana" panose="020B0604030504040204" pitchFamily="34" charset="0"/>
              </a:rPr>
            </a:br>
            <a:r>
              <a:rPr lang="en-US" altLang="en-US" i="1">
                <a:latin typeface="Verdana" panose="020B0604030504040204" pitchFamily="34" charset="0"/>
                <a:ea typeface="Verdana" panose="020B0604030504040204" pitchFamily="34" charset="0"/>
                <a:cs typeface="Verdana" panose="020B0604030504040204" pitchFamily="34" charset="0"/>
              </a:rPr>
              <a:t>Alma, tell us!</a:t>
            </a:r>
            <a:br>
              <a:rPr lang="en-US" altLang="en-US" i="1">
                <a:latin typeface="Verdana" panose="020B0604030504040204" pitchFamily="34" charset="0"/>
                <a:ea typeface="Verdana" panose="020B0604030504040204" pitchFamily="34" charset="0"/>
                <a:cs typeface="Verdana" panose="020B0604030504040204" pitchFamily="34" charset="0"/>
              </a:rPr>
            </a:br>
            <a:r>
              <a:rPr lang="en-US" altLang="en-US" i="1">
                <a:latin typeface="Verdana" panose="020B0604030504040204" pitchFamily="34" charset="0"/>
                <a:ea typeface="Verdana" panose="020B0604030504040204" pitchFamily="34" charset="0"/>
                <a:cs typeface="Verdana" panose="020B0604030504040204" pitchFamily="34" charset="0"/>
              </a:rPr>
              <a:t>All modern women are jealous.</a:t>
            </a:r>
            <a:br>
              <a:rPr lang="en-US" altLang="en-US" i="1">
                <a:latin typeface="Verdana" panose="020B0604030504040204" pitchFamily="34" charset="0"/>
                <a:ea typeface="Verdana" panose="020B0604030504040204" pitchFamily="34" charset="0"/>
                <a:cs typeface="Verdana" panose="020B0604030504040204" pitchFamily="34" charset="0"/>
              </a:rPr>
            </a:br>
            <a:r>
              <a:rPr lang="en-US" altLang="en-US" i="1">
                <a:latin typeface="Verdana" panose="020B0604030504040204" pitchFamily="34" charset="0"/>
                <a:ea typeface="Verdana" panose="020B0604030504040204" pitchFamily="34" charset="0"/>
                <a:cs typeface="Verdana" panose="020B0604030504040204" pitchFamily="34" charset="0"/>
              </a:rPr>
              <a:t>Which of your magical wands</a:t>
            </a:r>
            <a:br>
              <a:rPr lang="en-US" altLang="en-US" i="1">
                <a:latin typeface="Verdana" panose="020B0604030504040204" pitchFamily="34" charset="0"/>
                <a:ea typeface="Verdana" panose="020B0604030504040204" pitchFamily="34" charset="0"/>
                <a:cs typeface="Verdana" panose="020B0604030504040204" pitchFamily="34" charset="0"/>
              </a:rPr>
            </a:br>
            <a:r>
              <a:rPr lang="en-US" altLang="en-US" i="1">
                <a:latin typeface="Verdana" panose="020B0604030504040204" pitchFamily="34" charset="0"/>
                <a:ea typeface="Verdana" panose="020B0604030504040204" pitchFamily="34" charset="0"/>
                <a:cs typeface="Verdana" panose="020B0604030504040204" pitchFamily="34" charset="0"/>
              </a:rPr>
              <a:t>Got you Gustav </a:t>
            </a:r>
            <a:r>
              <a:rPr lang="en-US" altLang="en-US">
                <a:latin typeface="Verdana" panose="020B0604030504040204" pitchFamily="34" charset="0"/>
                <a:ea typeface="Verdana" panose="020B0604030504040204" pitchFamily="34" charset="0"/>
                <a:cs typeface="Verdana" panose="020B0604030504040204" pitchFamily="34" charset="0"/>
              </a:rPr>
              <a:t>[Mahler] </a:t>
            </a:r>
            <a:r>
              <a:rPr lang="en-US" altLang="en-US" i="1">
                <a:latin typeface="Verdana" panose="020B0604030504040204" pitchFamily="34" charset="0"/>
                <a:ea typeface="Verdana" panose="020B0604030504040204" pitchFamily="34" charset="0"/>
                <a:cs typeface="Verdana" panose="020B0604030504040204" pitchFamily="34" charset="0"/>
              </a:rPr>
              <a:t>and Walter </a:t>
            </a:r>
            <a:r>
              <a:rPr lang="en-US" altLang="en-US">
                <a:latin typeface="Verdana" panose="020B0604030504040204" pitchFamily="34" charset="0"/>
                <a:ea typeface="Verdana" panose="020B0604030504040204" pitchFamily="34" charset="0"/>
                <a:cs typeface="Verdana" panose="020B0604030504040204" pitchFamily="34" charset="0"/>
              </a:rPr>
              <a:t>[Gropius] </a:t>
            </a:r>
            <a:r>
              <a:rPr lang="en-US" altLang="en-US" i="1">
                <a:latin typeface="Verdana" panose="020B0604030504040204" pitchFamily="34" charset="0"/>
                <a:ea typeface="Verdana" panose="020B0604030504040204" pitchFamily="34" charset="0"/>
                <a:cs typeface="Verdana" panose="020B0604030504040204" pitchFamily="34" charset="0"/>
              </a:rPr>
              <a:t>and Franz </a:t>
            </a:r>
            <a:r>
              <a:rPr lang="en-US" altLang="en-US">
                <a:latin typeface="Verdana" panose="020B0604030504040204" pitchFamily="34" charset="0"/>
                <a:ea typeface="Verdana" panose="020B0604030504040204" pitchFamily="34" charset="0"/>
                <a:cs typeface="Verdana" panose="020B0604030504040204" pitchFamily="34" charset="0"/>
              </a:rPr>
              <a:t>[Werfel]?</a:t>
            </a:r>
          </a:p>
          <a:p>
            <a:pPr eaLnBrk="1" hangingPunct="1"/>
            <a:endParaRPr lang="en-US" altLang="en-US" i="1">
              <a:latin typeface="Verdana" panose="020B0604030504040204" pitchFamily="34" charset="0"/>
              <a:ea typeface="Verdana" panose="020B0604030504040204" pitchFamily="34" charset="0"/>
              <a:cs typeface="Verdana" panose="020B0604030504040204" pitchFamily="34" charset="0"/>
            </a:endParaRPr>
          </a:p>
          <a:p>
            <a:pPr eaLnBrk="1" hangingPunct="1"/>
            <a:r>
              <a:rPr lang="en-US" altLang="en-US" i="1">
                <a:latin typeface="Verdana" panose="020B0604030504040204" pitchFamily="34" charset="0"/>
                <a:ea typeface="Verdana" panose="020B0604030504040204" pitchFamily="34" charset="0"/>
                <a:cs typeface="Verdana" panose="020B0604030504040204" pitchFamily="34" charset="0"/>
              </a:rPr>
              <a:t>….</a:t>
            </a:r>
          </a:p>
        </p:txBody>
      </p:sp>
      <p:pic>
        <p:nvPicPr>
          <p:cNvPr id="49155" name="Picture 2" descr="http://5minutos.blogs.sapo.pt/arquivo/almanova.jpg">
            <a:extLst>
              <a:ext uri="{FF2B5EF4-FFF2-40B4-BE49-F238E27FC236}">
                <a16:creationId xmlns:a16="http://schemas.microsoft.com/office/drawing/2014/main" id="{24BABB6C-F9A6-453C-A22A-63277A1D59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1" y="228600"/>
            <a:ext cx="2238375"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631C7AE6-4786-4F5C-88CD-27AA99CAF157}"/>
              </a:ext>
            </a:extLst>
          </p:cNvPr>
          <p:cNvSpPr>
            <a:spLocks noGrp="1" noChangeArrowheads="1"/>
          </p:cNvSpPr>
          <p:nvPr>
            <p:ph type="title"/>
          </p:nvPr>
        </p:nvSpPr>
        <p:spPr>
          <a:xfrm>
            <a:off x="1981200" y="1"/>
            <a:ext cx="8229600" cy="1325563"/>
          </a:xfrm>
        </p:spPr>
        <p:txBody>
          <a:bodyPr/>
          <a:lstStyle/>
          <a:p>
            <a:pPr eaLnBrk="1" hangingPunct="1"/>
            <a:r>
              <a:rPr lang="en-US" altLang="en-US" sz="1800">
                <a:latin typeface="Verdana" panose="020B0604030504040204" pitchFamily="34" charset="0"/>
                <a:ea typeface="Verdana" panose="020B0604030504040204" pitchFamily="34" charset="0"/>
                <a:cs typeface="Verdana" panose="020B0604030504040204" pitchFamily="34" charset="0"/>
              </a:rPr>
              <a:t>(left) </a:t>
            </a:r>
            <a:r>
              <a:rPr lang="en-US" altLang="en-US" sz="1800" b="1">
                <a:latin typeface="Verdana" panose="020B0604030504040204" pitchFamily="34" charset="0"/>
                <a:ea typeface="Verdana" panose="020B0604030504040204" pitchFamily="34" charset="0"/>
                <a:cs typeface="Verdana" panose="020B0604030504040204" pitchFamily="34" charset="0"/>
              </a:rPr>
              <a:t>Max Beckmann</a:t>
            </a:r>
            <a:r>
              <a:rPr lang="en-US" altLang="en-US" sz="1800">
                <a:latin typeface="Verdana" panose="020B0604030504040204" pitchFamily="34" charset="0"/>
                <a:ea typeface="Verdana" panose="020B0604030504040204" pitchFamily="34" charset="0"/>
                <a:cs typeface="Verdana" panose="020B0604030504040204" pitchFamily="34" charset="0"/>
              </a:rPr>
              <a:t> (German 1884 – 1950), </a:t>
            </a:r>
            <a:r>
              <a:rPr lang="en-US" altLang="en-US" sz="1800" i="1">
                <a:latin typeface="Verdana" panose="020B0604030504040204" pitchFamily="34" charset="0"/>
                <a:ea typeface="Verdana" panose="020B0604030504040204" pitchFamily="34" charset="0"/>
                <a:cs typeface="Verdana" panose="020B0604030504040204" pitchFamily="34" charset="0"/>
              </a:rPr>
              <a:t>Self Portrait with Raised Hand,</a:t>
            </a:r>
            <a:r>
              <a:rPr lang="en-US" altLang="en-US" sz="1800">
                <a:latin typeface="Verdana" panose="020B0604030504040204" pitchFamily="34" charset="0"/>
                <a:ea typeface="Verdana" panose="020B0604030504040204" pitchFamily="34" charset="0"/>
                <a:cs typeface="Verdana" panose="020B0604030504040204" pitchFamily="34" charset="0"/>
              </a:rPr>
              <a:t> 1907 / among 85 self-portraits</a:t>
            </a:r>
            <a:br>
              <a:rPr lang="en-US" altLang="en-US" sz="1800">
                <a:latin typeface="Verdana" panose="020B0604030504040204" pitchFamily="34" charset="0"/>
                <a:ea typeface="Verdana" panose="020B0604030504040204" pitchFamily="34" charset="0"/>
                <a:cs typeface="Verdana" panose="020B0604030504040204" pitchFamily="34" charset="0"/>
              </a:rPr>
            </a:br>
            <a:r>
              <a:rPr lang="en-US" altLang="en-US" sz="1800">
                <a:latin typeface="Verdana" panose="020B0604030504040204" pitchFamily="34" charset="0"/>
                <a:ea typeface="Verdana" panose="020B0604030504040204" pitchFamily="34" charset="0"/>
                <a:cs typeface="Verdana" panose="020B0604030504040204" pitchFamily="34" charset="0"/>
              </a:rPr>
              <a:t>(center) </a:t>
            </a:r>
            <a:r>
              <a:rPr lang="en-US" altLang="en-US" sz="1800" b="1">
                <a:latin typeface="Verdana" panose="020B0604030504040204" pitchFamily="34" charset="0"/>
                <a:ea typeface="Verdana" panose="020B0604030504040204" pitchFamily="34" charset="0"/>
                <a:cs typeface="Verdana" panose="020B0604030504040204" pitchFamily="34" charset="0"/>
              </a:rPr>
              <a:t>Beckmann, </a:t>
            </a:r>
            <a:r>
              <a:rPr lang="en-US" altLang="en-US" sz="1800" i="1">
                <a:latin typeface="Verdana" panose="020B0604030504040204" pitchFamily="34" charset="0"/>
                <a:ea typeface="Verdana" panose="020B0604030504040204" pitchFamily="34" charset="0"/>
                <a:cs typeface="Verdana" panose="020B0604030504040204" pitchFamily="34" charset="0"/>
              </a:rPr>
              <a:t>Self Portrait as Medical Orderly</a:t>
            </a:r>
            <a:r>
              <a:rPr lang="en-US" altLang="en-US" sz="1800">
                <a:latin typeface="Verdana" panose="020B0604030504040204" pitchFamily="34" charset="0"/>
                <a:ea typeface="Verdana" panose="020B0604030504040204" pitchFamily="34" charset="0"/>
                <a:cs typeface="Verdana" panose="020B0604030504040204" pitchFamily="34" charset="0"/>
              </a:rPr>
              <a:t>, 1915</a:t>
            </a:r>
            <a:br>
              <a:rPr lang="en-US" altLang="en-US" sz="1800">
                <a:latin typeface="Verdana" panose="020B0604030504040204" pitchFamily="34" charset="0"/>
                <a:ea typeface="Verdana" panose="020B0604030504040204" pitchFamily="34" charset="0"/>
                <a:cs typeface="Verdana" panose="020B0604030504040204" pitchFamily="34" charset="0"/>
              </a:rPr>
            </a:br>
            <a:r>
              <a:rPr lang="en-US" altLang="en-US" sz="1800">
                <a:latin typeface="Verdana" panose="020B0604030504040204" pitchFamily="34" charset="0"/>
                <a:ea typeface="Verdana" panose="020B0604030504040204" pitchFamily="34" charset="0"/>
                <a:cs typeface="Verdana" panose="020B0604030504040204" pitchFamily="34" charset="0"/>
              </a:rPr>
              <a:t>(right) </a:t>
            </a:r>
            <a:r>
              <a:rPr lang="en-US" altLang="en-US" sz="1800" b="1">
                <a:latin typeface="Verdana" panose="020B0604030504040204" pitchFamily="34" charset="0"/>
                <a:ea typeface="Verdana" panose="020B0604030504040204" pitchFamily="34" charset="0"/>
                <a:cs typeface="Verdana" panose="020B0604030504040204" pitchFamily="34" charset="0"/>
              </a:rPr>
              <a:t>Beckmann</a:t>
            </a:r>
            <a:r>
              <a:rPr lang="en-US" altLang="en-US" sz="1800">
                <a:latin typeface="Verdana" panose="020B0604030504040204" pitchFamily="34" charset="0"/>
                <a:ea typeface="Verdana" panose="020B0604030504040204" pitchFamily="34" charset="0"/>
                <a:cs typeface="Verdana" panose="020B0604030504040204" pitchFamily="34" charset="0"/>
              </a:rPr>
              <a:t>, </a:t>
            </a:r>
            <a:r>
              <a:rPr lang="en-US" altLang="en-US" sz="1800" i="1">
                <a:latin typeface="Verdana" panose="020B0604030504040204" pitchFamily="34" charset="0"/>
                <a:ea typeface="Verdana" panose="020B0604030504040204" pitchFamily="34" charset="0"/>
                <a:cs typeface="Verdana" panose="020B0604030504040204" pitchFamily="34" charset="0"/>
              </a:rPr>
              <a:t>Self Portrait with Red Scarf</a:t>
            </a:r>
            <a:r>
              <a:rPr lang="en-US" altLang="en-US" sz="1800">
                <a:latin typeface="Verdana" panose="020B0604030504040204" pitchFamily="34" charset="0"/>
                <a:ea typeface="Verdana" panose="020B0604030504040204" pitchFamily="34" charset="0"/>
                <a:cs typeface="Verdana" panose="020B0604030504040204" pitchFamily="34" charset="0"/>
              </a:rPr>
              <a:t>, 1917</a:t>
            </a:r>
          </a:p>
        </p:txBody>
      </p:sp>
      <p:pic>
        <p:nvPicPr>
          <p:cNvPr id="50179" name="Picture 5" descr="Beckmann_self_portrait_medicalOrderly_1915">
            <a:extLst>
              <a:ext uri="{FF2B5EF4-FFF2-40B4-BE49-F238E27FC236}">
                <a16:creationId xmlns:a16="http://schemas.microsoft.com/office/drawing/2014/main" id="{4D83ACBB-FD11-4838-BD53-F82A0B8D8DA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353" r="4706" b="7776"/>
          <a:stretch>
            <a:fillRect/>
          </a:stretch>
        </p:blipFill>
        <p:spPr>
          <a:xfrm>
            <a:off x="5029200" y="2362201"/>
            <a:ext cx="2071688" cy="3109913"/>
          </a:xfrm>
          <a:noFill/>
          <a:ln>
            <a:solidFill>
              <a:schemeClr val="tx2"/>
            </a:solidFill>
            <a:miter lim="800000"/>
            <a:headEnd/>
            <a:tailEnd/>
          </a:ln>
        </p:spPr>
      </p:pic>
      <p:pic>
        <p:nvPicPr>
          <p:cNvPr id="50180" name="Picture 3" descr="beckmann_self_portrait_raised_hand_1908">
            <a:extLst>
              <a:ext uri="{FF2B5EF4-FFF2-40B4-BE49-F238E27FC236}">
                <a16:creationId xmlns:a16="http://schemas.microsoft.com/office/drawing/2014/main" id="{36B56625-0BCF-494A-8B05-26639B0E9B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1" y="1828800"/>
            <a:ext cx="3021013" cy="38100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50181" name="Picture 6" descr="Beckmann_SelfPortrait_red_scarf_1917">
            <a:extLst>
              <a:ext uri="{FF2B5EF4-FFF2-40B4-BE49-F238E27FC236}">
                <a16:creationId xmlns:a16="http://schemas.microsoft.com/office/drawing/2014/main" id="{5B83A29B-E0DD-46EA-B3D8-AF348A1C92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1" y="1524000"/>
            <a:ext cx="3349625" cy="44577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50182" name="Text Box 7">
            <a:extLst>
              <a:ext uri="{FF2B5EF4-FFF2-40B4-BE49-F238E27FC236}">
                <a16:creationId xmlns:a16="http://schemas.microsoft.com/office/drawing/2014/main" id="{81617B57-A53D-43D0-8373-389C4035D68A}"/>
              </a:ext>
            </a:extLst>
          </p:cNvPr>
          <p:cNvSpPr txBox="1">
            <a:spLocks noChangeArrowheads="1"/>
          </p:cNvSpPr>
          <p:nvPr/>
        </p:nvSpPr>
        <p:spPr bwMode="auto">
          <a:xfrm>
            <a:off x="2727325" y="5675313"/>
            <a:ext cx="692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1907</a:t>
            </a:r>
          </a:p>
        </p:txBody>
      </p:sp>
      <p:sp>
        <p:nvSpPr>
          <p:cNvPr id="50183" name="Text Box 8">
            <a:extLst>
              <a:ext uri="{FF2B5EF4-FFF2-40B4-BE49-F238E27FC236}">
                <a16:creationId xmlns:a16="http://schemas.microsoft.com/office/drawing/2014/main" id="{C98834AE-471A-42B8-B40D-9E29FD692711}"/>
              </a:ext>
            </a:extLst>
          </p:cNvPr>
          <p:cNvSpPr txBox="1">
            <a:spLocks noChangeArrowheads="1"/>
          </p:cNvSpPr>
          <p:nvPr/>
        </p:nvSpPr>
        <p:spPr bwMode="auto">
          <a:xfrm>
            <a:off x="5318125" y="5522913"/>
            <a:ext cx="692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1915</a:t>
            </a:r>
          </a:p>
        </p:txBody>
      </p:sp>
      <p:sp>
        <p:nvSpPr>
          <p:cNvPr id="50184" name="Text Box 9">
            <a:extLst>
              <a:ext uri="{FF2B5EF4-FFF2-40B4-BE49-F238E27FC236}">
                <a16:creationId xmlns:a16="http://schemas.microsoft.com/office/drawing/2014/main" id="{8B21F466-290F-480E-A4AE-281A34DDB931}"/>
              </a:ext>
            </a:extLst>
          </p:cNvPr>
          <p:cNvSpPr txBox="1">
            <a:spLocks noChangeArrowheads="1"/>
          </p:cNvSpPr>
          <p:nvPr/>
        </p:nvSpPr>
        <p:spPr bwMode="auto">
          <a:xfrm>
            <a:off x="8594725" y="5980113"/>
            <a:ext cx="692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1917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3">
            <a:extLst>
              <a:ext uri="{FF2B5EF4-FFF2-40B4-BE49-F238E27FC236}">
                <a16:creationId xmlns:a16="http://schemas.microsoft.com/office/drawing/2014/main" id="{3C78DD61-46FA-4E2F-983C-61548AAFBC27}"/>
              </a:ext>
            </a:extLst>
          </p:cNvPr>
          <p:cNvSpPr>
            <a:spLocks noGrp="1" noChangeArrowheads="1"/>
          </p:cNvSpPr>
          <p:nvPr>
            <p:ph idx="1"/>
          </p:nvPr>
        </p:nvSpPr>
        <p:spPr/>
        <p:txBody>
          <a:bodyPr/>
          <a:lstStyle/>
          <a:p>
            <a:pPr eaLnBrk="1" hangingPunct="1"/>
            <a:endParaRPr lang="en-US" altLang="en-US"/>
          </a:p>
        </p:txBody>
      </p:sp>
      <p:pic>
        <p:nvPicPr>
          <p:cNvPr id="51203" name="Picture 4" descr="Beckmann_reims_in_ruin_1917">
            <a:extLst>
              <a:ext uri="{FF2B5EF4-FFF2-40B4-BE49-F238E27FC236}">
                <a16:creationId xmlns:a16="http://schemas.microsoft.com/office/drawing/2014/main" id="{C46BE3F9-0194-4079-8ACF-8514837610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533400"/>
            <a:ext cx="9220200" cy="588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92F6A0F4-1445-4C58-8388-1FFE661E793E}"/>
              </a:ext>
            </a:extLst>
          </p:cNvPr>
          <p:cNvSpPr>
            <a:spLocks noGrp="1" noChangeArrowheads="1"/>
          </p:cNvSpPr>
          <p:nvPr>
            <p:ph type="title"/>
          </p:nvPr>
        </p:nvSpPr>
        <p:spPr>
          <a:xfrm>
            <a:off x="1981200" y="274638"/>
            <a:ext cx="8229600" cy="715962"/>
          </a:xfrm>
        </p:spPr>
        <p:txBody>
          <a:bodyPr/>
          <a:lstStyle/>
          <a:p>
            <a:pPr eaLnBrk="1" hangingPunct="1"/>
            <a:r>
              <a:rPr lang="en-US" altLang="en-US" sz="2000">
                <a:latin typeface="Verdana" panose="020B0604030504040204" pitchFamily="34" charset="0"/>
                <a:ea typeface="Verdana" panose="020B0604030504040204" pitchFamily="34" charset="0"/>
                <a:cs typeface="Verdana" panose="020B0604030504040204" pitchFamily="34" charset="0"/>
              </a:rPr>
              <a:t>Europe during and after World War I: </a:t>
            </a:r>
            <a:br>
              <a:rPr lang="en-US" altLang="en-US" sz="2000">
                <a:latin typeface="Verdana" panose="020B0604030504040204" pitchFamily="34" charset="0"/>
                <a:ea typeface="Verdana" panose="020B0604030504040204" pitchFamily="34" charset="0"/>
                <a:cs typeface="Verdana" panose="020B0604030504040204" pitchFamily="34" charset="0"/>
              </a:rPr>
            </a:br>
            <a:r>
              <a:rPr lang="en-US" altLang="en-US" sz="2000">
                <a:latin typeface="Verdana" panose="020B0604030504040204" pitchFamily="34" charset="0"/>
                <a:ea typeface="Verdana" panose="020B0604030504040204" pitchFamily="34" charset="0"/>
                <a:cs typeface="Verdana" panose="020B0604030504040204" pitchFamily="34" charset="0"/>
              </a:rPr>
              <a:t>1914 (left) and 1919 (right)</a:t>
            </a:r>
          </a:p>
        </p:txBody>
      </p:sp>
      <p:pic>
        <p:nvPicPr>
          <p:cNvPr id="52227" name="Picture 4" descr="Europe1914">
            <a:extLst>
              <a:ext uri="{FF2B5EF4-FFF2-40B4-BE49-F238E27FC236}">
                <a16:creationId xmlns:a16="http://schemas.microsoft.com/office/drawing/2014/main" id="{331BC340-A166-4D65-B5A5-D414B54F3D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828800"/>
            <a:ext cx="41148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5" descr="Europe1918">
            <a:extLst>
              <a:ext uri="{FF2B5EF4-FFF2-40B4-BE49-F238E27FC236}">
                <a16:creationId xmlns:a16="http://schemas.microsoft.com/office/drawing/2014/main" id="{E51024CB-CB57-4A6D-B0B7-E703273DC4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828800"/>
            <a:ext cx="4191000" cy="395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CB9F1E49-6D1B-4555-AD58-68135CEE11E4}"/>
              </a:ext>
            </a:extLst>
          </p:cNvPr>
          <p:cNvSpPr>
            <a:spLocks noGrp="1" noChangeArrowheads="1"/>
          </p:cNvSpPr>
          <p:nvPr>
            <p:ph type="title"/>
          </p:nvPr>
        </p:nvSpPr>
        <p:spPr/>
        <p:txBody>
          <a:bodyPr/>
          <a:lstStyle/>
          <a:p>
            <a:pPr algn="l" eaLnBrk="1" hangingPunct="1"/>
            <a:r>
              <a:rPr lang="en-US" altLang="en-US" sz="1600">
                <a:latin typeface="Verdana" panose="020B0604030504040204" pitchFamily="34" charset="0"/>
                <a:ea typeface="Verdana" panose="020B0604030504040204" pitchFamily="34" charset="0"/>
                <a:cs typeface="Verdana" panose="020B0604030504040204" pitchFamily="34" charset="0"/>
              </a:rPr>
              <a:t>(left) </a:t>
            </a:r>
            <a:r>
              <a:rPr lang="en-US" altLang="en-US" sz="1600" b="1">
                <a:latin typeface="Verdana" panose="020B0604030504040204" pitchFamily="34" charset="0"/>
                <a:ea typeface="Verdana" panose="020B0604030504040204" pitchFamily="34" charset="0"/>
                <a:cs typeface="Verdana" panose="020B0604030504040204" pitchFamily="34" charset="0"/>
              </a:rPr>
              <a:t>Max</a:t>
            </a:r>
            <a:r>
              <a:rPr lang="en-US" altLang="en-US" sz="1600">
                <a:latin typeface="Verdana" panose="020B0604030504040204" pitchFamily="34" charset="0"/>
                <a:ea typeface="Verdana" panose="020B0604030504040204" pitchFamily="34" charset="0"/>
                <a:cs typeface="Verdana" panose="020B0604030504040204" pitchFamily="34" charset="0"/>
              </a:rPr>
              <a:t> </a:t>
            </a:r>
            <a:r>
              <a:rPr lang="en-US" altLang="en-US" sz="1600" b="1">
                <a:latin typeface="Verdana" panose="020B0604030504040204" pitchFamily="34" charset="0"/>
                <a:ea typeface="Verdana" panose="020B0604030504040204" pitchFamily="34" charset="0"/>
                <a:cs typeface="Verdana" panose="020B0604030504040204" pitchFamily="34" charset="0"/>
              </a:rPr>
              <a:t>Beckmann</a:t>
            </a:r>
            <a:r>
              <a:rPr lang="en-US" altLang="en-US" sz="1600">
                <a:latin typeface="Verdana" panose="020B0604030504040204" pitchFamily="34" charset="0"/>
                <a:ea typeface="Verdana" panose="020B0604030504040204" pitchFamily="34" charset="0"/>
                <a:cs typeface="Verdana" panose="020B0604030504040204" pitchFamily="34" charset="0"/>
              </a:rPr>
              <a:t>, </a:t>
            </a:r>
            <a:r>
              <a:rPr lang="en-US" altLang="en-US" sz="1600" i="1">
                <a:latin typeface="Verdana" panose="020B0604030504040204" pitchFamily="34" charset="0"/>
                <a:ea typeface="Verdana" panose="020B0604030504040204" pitchFamily="34" charset="0"/>
                <a:cs typeface="Verdana" panose="020B0604030504040204" pitchFamily="34" charset="0"/>
              </a:rPr>
              <a:t>Descent From the Cross</a:t>
            </a:r>
            <a:r>
              <a:rPr lang="en-US" altLang="en-US" sz="1600">
                <a:latin typeface="Verdana" panose="020B0604030504040204" pitchFamily="34" charset="0"/>
                <a:ea typeface="Verdana" panose="020B0604030504040204" pitchFamily="34" charset="0"/>
                <a:cs typeface="Verdana" panose="020B0604030504040204" pitchFamily="34" charset="0"/>
              </a:rPr>
              <a:t>, 1917</a:t>
            </a:r>
            <a:br>
              <a:rPr lang="en-US" altLang="en-US" sz="1600">
                <a:latin typeface="Verdana" panose="020B0604030504040204" pitchFamily="34" charset="0"/>
                <a:ea typeface="Verdana" panose="020B0604030504040204" pitchFamily="34" charset="0"/>
                <a:cs typeface="Verdana" panose="020B0604030504040204" pitchFamily="34" charset="0"/>
              </a:rPr>
            </a:br>
            <a:r>
              <a:rPr lang="en-US" altLang="en-US" sz="1600">
                <a:latin typeface="Verdana" panose="020B0604030504040204" pitchFamily="34" charset="0"/>
                <a:ea typeface="Verdana" panose="020B0604030504040204" pitchFamily="34" charset="0"/>
                <a:cs typeface="Verdana" panose="020B0604030504040204" pitchFamily="34" charset="0"/>
              </a:rPr>
              <a:t>(right) </a:t>
            </a:r>
            <a:r>
              <a:rPr lang="en-US" altLang="en-US" sz="1600" b="1">
                <a:latin typeface="Verdana" panose="020B0604030504040204" pitchFamily="34" charset="0"/>
                <a:ea typeface="Verdana" panose="020B0604030504040204" pitchFamily="34" charset="0"/>
                <a:cs typeface="Verdana" panose="020B0604030504040204" pitchFamily="34" charset="0"/>
              </a:rPr>
              <a:t>Rogier Van Der Weyden</a:t>
            </a:r>
            <a:r>
              <a:rPr lang="en-US" altLang="en-US" sz="1600">
                <a:latin typeface="Verdana" panose="020B0604030504040204" pitchFamily="34" charset="0"/>
                <a:ea typeface="Verdana" panose="020B0604030504040204" pitchFamily="34" charset="0"/>
                <a:cs typeface="Verdana" panose="020B0604030504040204" pitchFamily="34" charset="0"/>
              </a:rPr>
              <a:t> (Netherlandish Northern Renaissance Painter, ca.1400-1464) </a:t>
            </a:r>
            <a:r>
              <a:rPr lang="en-US" altLang="en-US" sz="1600" i="1">
                <a:latin typeface="Verdana" panose="020B0604030504040204" pitchFamily="34" charset="0"/>
                <a:ea typeface="Verdana" panose="020B0604030504040204" pitchFamily="34" charset="0"/>
                <a:cs typeface="Verdana" panose="020B0604030504040204" pitchFamily="34" charset="0"/>
              </a:rPr>
              <a:t>Descent From the Cross</a:t>
            </a:r>
            <a:r>
              <a:rPr lang="en-US" altLang="en-US" sz="1600">
                <a:latin typeface="Verdana" panose="020B0604030504040204" pitchFamily="34" charset="0"/>
                <a:ea typeface="Verdana" panose="020B0604030504040204" pitchFamily="34" charset="0"/>
                <a:cs typeface="Verdana" panose="020B0604030504040204" pitchFamily="34" charset="0"/>
              </a:rPr>
              <a:t>, c. 1435</a:t>
            </a:r>
          </a:p>
        </p:txBody>
      </p:sp>
      <p:pic>
        <p:nvPicPr>
          <p:cNvPr id="53251" name="Picture 3" descr="Beckmann_descentfromcross_1917">
            <a:extLst>
              <a:ext uri="{FF2B5EF4-FFF2-40B4-BE49-F238E27FC236}">
                <a16:creationId xmlns:a16="http://schemas.microsoft.com/office/drawing/2014/main" id="{F5AABF9F-6F16-4804-95F0-B1FCD602A5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1" y="1676400"/>
            <a:ext cx="3617913" cy="4267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3252" name="Picture 4" descr="beckmann_van_der_weyden_descent">
            <a:extLst>
              <a:ext uri="{FF2B5EF4-FFF2-40B4-BE49-F238E27FC236}">
                <a16:creationId xmlns:a16="http://schemas.microsoft.com/office/drawing/2014/main" id="{09918316-4632-44E1-925B-4975CF2C81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830388"/>
            <a:ext cx="4419600" cy="3509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5F2E1317-1052-4EF7-B97F-53D1C12E3B63}"/>
              </a:ext>
            </a:extLst>
          </p:cNvPr>
          <p:cNvSpPr>
            <a:spLocks noGrp="1" noChangeArrowheads="1"/>
          </p:cNvSpPr>
          <p:nvPr>
            <p:ph type="title"/>
          </p:nvPr>
        </p:nvSpPr>
        <p:spPr>
          <a:xfrm>
            <a:off x="609600" y="0"/>
            <a:ext cx="10972800" cy="1417638"/>
          </a:xfrm>
        </p:spPr>
        <p:txBody>
          <a:bodyPr/>
          <a:lstStyle/>
          <a:p>
            <a:pPr algn="l" eaLnBrk="1" hangingPunct="1"/>
            <a:r>
              <a:rPr lang="en-US" altLang="en-US" sz="1600" b="1" dirty="0">
                <a:latin typeface="Verdana" panose="020B0604030504040204" pitchFamily="34" charset="0"/>
                <a:ea typeface="Verdana" panose="020B0604030504040204" pitchFamily="34" charset="0"/>
                <a:cs typeface="Verdana" panose="020B0604030504040204" pitchFamily="34" charset="0"/>
              </a:rPr>
              <a:t>Paula Modersohn-Becker</a:t>
            </a:r>
            <a:r>
              <a:rPr lang="en-US" altLang="en-US" sz="1600" dirty="0">
                <a:latin typeface="Verdana" panose="020B0604030504040204" pitchFamily="34" charset="0"/>
                <a:ea typeface="Verdana" panose="020B0604030504040204" pitchFamily="34" charset="0"/>
                <a:cs typeface="Verdana" panose="020B0604030504040204" pitchFamily="34" charset="0"/>
              </a:rPr>
              <a:t> (right), </a:t>
            </a:r>
            <a:r>
              <a:rPr lang="en-US" altLang="en-US" sz="1600" i="1" dirty="0">
                <a:latin typeface="Verdana" panose="020B0604030504040204" pitchFamily="34" charset="0"/>
                <a:ea typeface="Verdana" panose="020B0604030504040204" pitchFamily="34" charset="0"/>
                <a:cs typeface="Verdana" panose="020B0604030504040204" pitchFamily="34" charset="0"/>
              </a:rPr>
              <a:t>Self Portrait on Her Sixth Wedding Day</a:t>
            </a:r>
            <a:r>
              <a:rPr lang="en-US" altLang="en-US" sz="1600" dirty="0">
                <a:latin typeface="Verdana" panose="020B0604030504040204" pitchFamily="34" charset="0"/>
                <a:ea typeface="Verdana" panose="020B0604030504040204" pitchFamily="34" charset="0"/>
                <a:cs typeface="Verdana" panose="020B0604030504040204" pitchFamily="34" charset="0"/>
              </a:rPr>
              <a:t>, 1906, oil on board, 101 cm high. </a:t>
            </a:r>
            <a:br>
              <a:rPr lang="en-US" altLang="en-US" sz="1600" dirty="0">
                <a:latin typeface="Verdana" panose="020B0604030504040204" pitchFamily="34" charset="0"/>
                <a:ea typeface="Verdana" panose="020B0604030504040204" pitchFamily="34" charset="0"/>
                <a:cs typeface="Verdana" panose="020B0604030504040204" pitchFamily="34" charset="0"/>
              </a:rPr>
            </a:br>
            <a:r>
              <a:rPr lang="en-US" altLang="en-US" sz="1600" dirty="0">
                <a:latin typeface="Verdana" panose="020B0604030504040204" pitchFamily="34" charset="0"/>
                <a:ea typeface="Verdana" panose="020B0604030504040204" pitchFamily="34" charset="0"/>
                <a:cs typeface="Verdana" panose="020B0604030504040204" pitchFamily="34" charset="0"/>
              </a:rPr>
              <a:t>(left) </a:t>
            </a:r>
            <a:r>
              <a:rPr lang="en-US" altLang="en-US" sz="1600" i="1" dirty="0">
                <a:latin typeface="Verdana" panose="020B0604030504040204" pitchFamily="34" charset="0"/>
                <a:ea typeface="Verdana" panose="020B0604030504040204" pitchFamily="34" charset="0"/>
                <a:cs typeface="Verdana" panose="020B0604030504040204" pitchFamily="34" charset="0"/>
              </a:rPr>
              <a:t>Self-Portrait with Amber Necklace</a:t>
            </a:r>
            <a:r>
              <a:rPr lang="en-US" altLang="en-US" sz="1600" dirty="0">
                <a:latin typeface="Verdana" panose="020B0604030504040204" pitchFamily="34" charset="0"/>
                <a:ea typeface="Verdana" panose="020B0604030504040204" pitchFamily="34" charset="0"/>
                <a:cs typeface="Verdana" panose="020B0604030504040204" pitchFamily="34" charset="0"/>
              </a:rPr>
              <a:t>, 1906.  </a:t>
            </a:r>
            <a:br>
              <a:rPr lang="en-US" altLang="en-US" sz="1600" dirty="0">
                <a:latin typeface="Verdana" panose="020B0604030504040204" pitchFamily="34" charset="0"/>
                <a:ea typeface="Verdana" panose="020B0604030504040204" pitchFamily="34" charset="0"/>
                <a:cs typeface="Verdana" panose="020B0604030504040204" pitchFamily="34" charset="0"/>
              </a:rPr>
            </a:br>
            <a:r>
              <a:rPr lang="en-US" altLang="en-US" sz="1600" dirty="0">
                <a:latin typeface="Verdana" panose="020B0604030504040204" pitchFamily="34" charset="0"/>
                <a:ea typeface="Verdana" panose="020B0604030504040204" pitchFamily="34" charset="0"/>
                <a:cs typeface="Verdana" panose="020B0604030504040204" pitchFamily="34" charset="0"/>
              </a:rPr>
              <a:t>During the artist’s last (1906) stay in Paris she painted a series of nude self portraits, unprecedented by a woman artist and considered among the most historically significant works of her short career.</a:t>
            </a:r>
          </a:p>
        </p:txBody>
      </p:sp>
      <p:pic>
        <p:nvPicPr>
          <p:cNvPr id="6147" name="Picture 3" descr="modersohn_becker_wedding_day_1906">
            <a:extLst>
              <a:ext uri="{FF2B5EF4-FFF2-40B4-BE49-F238E27FC236}">
                <a16:creationId xmlns:a16="http://schemas.microsoft.com/office/drawing/2014/main" id="{E7B003A2-8BE1-4889-8D91-66B544D661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1679510"/>
            <a:ext cx="3359303" cy="4848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148" name="Picture 7" descr="http://upload.wikimedia.org/wikipedia/commons/0/00/Paula_Modersohn-Becker_018.jpg">
            <a:extLst>
              <a:ext uri="{FF2B5EF4-FFF2-40B4-BE49-F238E27FC236}">
                <a16:creationId xmlns:a16="http://schemas.microsoft.com/office/drawing/2014/main" id="{2E75AD78-CF35-4B0E-BD9A-56909408D0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676400"/>
            <a:ext cx="3752850" cy="4848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ABDC216D-CE8D-444D-A79D-CC13A378CD11}"/>
              </a:ext>
            </a:extLst>
          </p:cNvPr>
          <p:cNvSpPr>
            <a:spLocks noGrp="1" noChangeArrowheads="1"/>
          </p:cNvSpPr>
          <p:nvPr>
            <p:ph type="title"/>
          </p:nvPr>
        </p:nvSpPr>
        <p:spPr>
          <a:xfrm>
            <a:off x="1981200" y="274638"/>
            <a:ext cx="8229600" cy="792162"/>
          </a:xfrm>
        </p:spPr>
        <p:txBody>
          <a:bodyPr/>
          <a:lstStyle/>
          <a:p>
            <a:pPr eaLnBrk="1" hangingPunct="1"/>
            <a:r>
              <a:rPr lang="en-US" altLang="en-US" sz="1600" b="1">
                <a:latin typeface="Verdana" panose="020B0604030504040204" pitchFamily="34" charset="0"/>
                <a:ea typeface="Verdana" panose="020B0604030504040204" pitchFamily="34" charset="0"/>
                <a:cs typeface="Verdana" panose="020B0604030504040204" pitchFamily="34" charset="0"/>
              </a:rPr>
              <a:t>Max Beckmann</a:t>
            </a:r>
            <a:r>
              <a:rPr lang="en-US" altLang="en-US" sz="1600">
                <a:latin typeface="Verdana" panose="020B0604030504040204" pitchFamily="34" charset="0"/>
                <a:ea typeface="Verdana" panose="020B0604030504040204" pitchFamily="34" charset="0"/>
                <a:cs typeface="Verdana" panose="020B0604030504040204" pitchFamily="34" charset="0"/>
              </a:rPr>
              <a:t>, </a:t>
            </a:r>
            <a:r>
              <a:rPr lang="en-US" altLang="en-US" sz="1600" i="1">
                <a:latin typeface="Verdana" panose="020B0604030504040204" pitchFamily="34" charset="0"/>
                <a:ea typeface="Verdana" panose="020B0604030504040204" pitchFamily="34" charset="0"/>
                <a:cs typeface="Verdana" panose="020B0604030504040204" pitchFamily="34" charset="0"/>
              </a:rPr>
              <a:t>The</a:t>
            </a:r>
            <a:r>
              <a:rPr lang="en-US" altLang="en-US" sz="1600">
                <a:latin typeface="Verdana" panose="020B0604030504040204" pitchFamily="34" charset="0"/>
                <a:ea typeface="Verdana" panose="020B0604030504040204" pitchFamily="34" charset="0"/>
                <a:cs typeface="Verdana" panose="020B0604030504040204" pitchFamily="34" charset="0"/>
              </a:rPr>
              <a:t> </a:t>
            </a:r>
            <a:r>
              <a:rPr lang="en-US" altLang="en-US" sz="1600" i="1">
                <a:latin typeface="Verdana" panose="020B0604030504040204" pitchFamily="34" charset="0"/>
                <a:ea typeface="Verdana" panose="020B0604030504040204" pitchFamily="34" charset="0"/>
                <a:cs typeface="Verdana" panose="020B0604030504040204" pitchFamily="34" charset="0"/>
              </a:rPr>
              <a:t>Night</a:t>
            </a:r>
            <a:r>
              <a:rPr lang="en-US" altLang="en-US" sz="1600">
                <a:latin typeface="Verdana" panose="020B0604030504040204" pitchFamily="34" charset="0"/>
                <a:ea typeface="Verdana" panose="020B0604030504040204" pitchFamily="34" charset="0"/>
                <a:cs typeface="Verdana" panose="020B0604030504040204" pitchFamily="34" charset="0"/>
              </a:rPr>
              <a:t>, 1918-19, oil on canvas</a:t>
            </a:r>
          </a:p>
        </p:txBody>
      </p:sp>
      <p:pic>
        <p:nvPicPr>
          <p:cNvPr id="54275" name="Picture 3" descr="Beckmann_Night_1918_19">
            <a:extLst>
              <a:ext uri="{FF2B5EF4-FFF2-40B4-BE49-F238E27FC236}">
                <a16:creationId xmlns:a16="http://schemas.microsoft.com/office/drawing/2014/main" id="{6BCB59DD-71FF-4CEF-8B6D-2C9FBC27D7E2}"/>
              </a:ext>
            </a:extLst>
          </p:cNvPr>
          <p:cNvPicPr>
            <a:picLocks noChangeAspect="1" noChangeArrowheads="1"/>
          </p:cNvPicPr>
          <p:nvPr/>
        </p:nvPicPr>
        <p:blipFill>
          <a:blip r:embed="rId2">
            <a:lum bright="16000" contrast="12000"/>
            <a:extLst>
              <a:ext uri="{28A0092B-C50C-407E-A947-70E740481C1C}">
                <a14:useLocalDpi xmlns:a14="http://schemas.microsoft.com/office/drawing/2010/main" val="0"/>
              </a:ext>
            </a:extLst>
          </a:blip>
          <a:srcRect r="1323" b="5902"/>
          <a:stretch>
            <a:fillRect/>
          </a:stretch>
        </p:blipFill>
        <p:spPr bwMode="auto">
          <a:xfrm>
            <a:off x="3505201" y="1524000"/>
            <a:ext cx="5413375" cy="4630738"/>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beckmann_gothic_last_judgment">
            <a:extLst>
              <a:ext uri="{FF2B5EF4-FFF2-40B4-BE49-F238E27FC236}">
                <a16:creationId xmlns:a16="http://schemas.microsoft.com/office/drawing/2014/main" id="{CE02EF5C-5178-4533-A2D8-A6218C0A0A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2986"/>
          <a:stretch>
            <a:fillRect/>
          </a:stretch>
        </p:blipFill>
        <p:spPr bwMode="auto">
          <a:xfrm>
            <a:off x="1752600" y="1676401"/>
            <a:ext cx="3886200" cy="290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3" descr="Beckmann_Night_1918_19">
            <a:extLst>
              <a:ext uri="{FF2B5EF4-FFF2-40B4-BE49-F238E27FC236}">
                <a16:creationId xmlns:a16="http://schemas.microsoft.com/office/drawing/2014/main" id="{2B37A42A-3E38-4D71-A307-A404ADEE5EA8}"/>
              </a:ext>
            </a:extLst>
          </p:cNvPr>
          <p:cNvPicPr>
            <a:picLocks noGrp="1" noChangeAspect="1" noChangeArrowheads="1"/>
          </p:cNvPicPr>
          <p:nvPr>
            <p:ph idx="1"/>
          </p:nvPr>
        </p:nvPicPr>
        <p:blipFill>
          <a:blip r:embed="rId3">
            <a:lum bright="16000" contrast="12000"/>
            <a:extLst>
              <a:ext uri="{28A0092B-C50C-407E-A947-70E740481C1C}">
                <a14:useLocalDpi xmlns:a14="http://schemas.microsoft.com/office/drawing/2010/main" val="0"/>
              </a:ext>
            </a:extLst>
          </a:blip>
          <a:srcRect r="1323" b="5902"/>
          <a:stretch>
            <a:fillRect/>
          </a:stretch>
        </p:blipFill>
        <p:spPr>
          <a:xfrm>
            <a:off x="6096001" y="1524001"/>
            <a:ext cx="4056063" cy="3687763"/>
          </a:xfrm>
          <a:noFill/>
          <a:ln>
            <a:solidFill>
              <a:schemeClr val="tx2"/>
            </a:solidFill>
            <a:miter lim="800000"/>
            <a:headEnd/>
            <a:tailEnd/>
          </a:ln>
        </p:spPr>
      </p:pic>
      <p:sp>
        <p:nvSpPr>
          <p:cNvPr id="55300" name="Text Box 4">
            <a:extLst>
              <a:ext uri="{FF2B5EF4-FFF2-40B4-BE49-F238E27FC236}">
                <a16:creationId xmlns:a16="http://schemas.microsoft.com/office/drawing/2014/main" id="{56CB2B69-6EF6-443E-BCFE-A5A7DE0AB13A}"/>
              </a:ext>
            </a:extLst>
          </p:cNvPr>
          <p:cNvSpPr txBox="1">
            <a:spLocks noChangeArrowheads="1"/>
          </p:cNvSpPr>
          <p:nvPr/>
        </p:nvSpPr>
        <p:spPr bwMode="auto">
          <a:xfrm>
            <a:off x="1676400" y="4572001"/>
            <a:ext cx="41846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Gothic cathedral relief showing the</a:t>
            </a:r>
          </a:p>
          <a:p>
            <a:pPr eaLnBrk="1" hangingPunct="1"/>
            <a:r>
              <a:rPr lang="en-US" altLang="en-US"/>
              <a:t>damned: claustrophobic compression</a:t>
            </a:r>
          </a:p>
          <a:p>
            <a:pPr eaLnBrk="1" hangingPunct="1"/>
            <a:r>
              <a:rPr lang="en-US" altLang="en-US"/>
              <a:t>shallow, frontal staging of Beckmann’s</a:t>
            </a:r>
          </a:p>
          <a:p>
            <a:pPr eaLnBrk="1" hangingPunct="1"/>
            <a:r>
              <a:rPr lang="en-US" altLang="en-US" i="1"/>
              <a:t>Night</a:t>
            </a:r>
            <a:r>
              <a:rPr lang="en-US" altLang="en-US"/>
              <a:t> and oeuvre.</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a:extLst>
              <a:ext uri="{FF2B5EF4-FFF2-40B4-BE49-F238E27FC236}">
                <a16:creationId xmlns:a16="http://schemas.microsoft.com/office/drawing/2014/main" id="{9C6E92B7-8FBE-4A58-BA52-466DC2D03F45}"/>
              </a:ext>
            </a:extLst>
          </p:cNvPr>
          <p:cNvSpPr>
            <a:spLocks noGrp="1"/>
          </p:cNvSpPr>
          <p:nvPr>
            <p:ph type="title"/>
          </p:nvPr>
        </p:nvSpPr>
        <p:spPr/>
        <p:txBody>
          <a:bodyPr/>
          <a:lstStyle/>
          <a:p>
            <a:r>
              <a:rPr lang="en-US" altLang="en-US" sz="1800" b="1">
                <a:latin typeface="Verdana" panose="020B0604030504040204" pitchFamily="34" charset="0"/>
                <a:ea typeface="Verdana" panose="020B0604030504040204" pitchFamily="34" charset="0"/>
                <a:cs typeface="Verdana" panose="020B0604030504040204" pitchFamily="34" charset="0"/>
              </a:rPr>
              <a:t>Matthias Grünewald </a:t>
            </a:r>
            <a:r>
              <a:rPr lang="en-US" altLang="en-US" sz="1800">
                <a:latin typeface="Verdana" panose="020B0604030504040204" pitchFamily="34" charset="0"/>
                <a:ea typeface="Verdana" panose="020B0604030504040204" pitchFamily="34" charset="0"/>
                <a:cs typeface="Verdana" panose="020B0604030504040204" pitchFamily="34" charset="0"/>
              </a:rPr>
              <a:t>(German, c. 1480 - 1528) </a:t>
            </a:r>
            <a:br>
              <a:rPr lang="en-US" altLang="en-US" sz="1800">
                <a:latin typeface="Verdana" panose="020B0604030504040204" pitchFamily="34" charset="0"/>
                <a:ea typeface="Verdana" panose="020B0604030504040204" pitchFamily="34" charset="0"/>
                <a:cs typeface="Verdana" panose="020B0604030504040204" pitchFamily="34" charset="0"/>
              </a:rPr>
            </a:br>
            <a:r>
              <a:rPr lang="en-US" altLang="en-US" sz="1800" i="1">
                <a:latin typeface="Verdana" panose="020B0604030504040204" pitchFamily="34" charset="0"/>
                <a:ea typeface="Verdana" panose="020B0604030504040204" pitchFamily="34" charset="0"/>
                <a:cs typeface="Verdana" panose="020B0604030504040204" pitchFamily="34" charset="0"/>
              </a:rPr>
              <a:t>Isenheim Altarpiece </a:t>
            </a:r>
            <a:r>
              <a:rPr lang="en-US" altLang="en-US" sz="1800">
                <a:latin typeface="Verdana" panose="020B0604030504040204" pitchFamily="34" charset="0"/>
                <a:ea typeface="Verdana" panose="020B0604030504040204" pitchFamily="34" charset="0"/>
                <a:cs typeface="Verdana" panose="020B0604030504040204" pitchFamily="34" charset="0"/>
              </a:rPr>
              <a:t>(closed) ,  c. 1510-15</a:t>
            </a:r>
            <a:br>
              <a:rPr lang="en-US" altLang="en-US" sz="1800">
                <a:latin typeface="Verdana" panose="020B0604030504040204" pitchFamily="34" charset="0"/>
                <a:ea typeface="Verdana" panose="020B0604030504040204" pitchFamily="34" charset="0"/>
                <a:cs typeface="Verdana" panose="020B0604030504040204" pitchFamily="34" charset="0"/>
              </a:rPr>
            </a:br>
            <a:r>
              <a:rPr lang="en-US" altLang="en-US" sz="1800">
                <a:latin typeface="Verdana" panose="020B0604030504040204" pitchFamily="34" charset="0"/>
                <a:ea typeface="Verdana" panose="020B0604030504040204" pitchFamily="34" charset="0"/>
                <a:cs typeface="Verdana" panose="020B0604030504040204" pitchFamily="34" charset="0"/>
              </a:rPr>
              <a:t>triptych, standard format for Christian altar paintings</a:t>
            </a:r>
          </a:p>
        </p:txBody>
      </p:sp>
      <p:pic>
        <p:nvPicPr>
          <p:cNvPr id="56323" name="Picture 2" descr="Isenheim Altarpiece (closed)">
            <a:extLst>
              <a:ext uri="{FF2B5EF4-FFF2-40B4-BE49-F238E27FC236}">
                <a16:creationId xmlns:a16="http://schemas.microsoft.com/office/drawing/2014/main" id="{DFDADA36-DA0D-4B11-92F1-3F7702541E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1447800"/>
            <a:ext cx="6497638"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FB927C8A-513C-44D9-AAC4-9DF6FACF15B6}"/>
              </a:ext>
            </a:extLst>
          </p:cNvPr>
          <p:cNvSpPr>
            <a:spLocks noGrp="1" noChangeArrowheads="1"/>
          </p:cNvSpPr>
          <p:nvPr>
            <p:ph type="title"/>
          </p:nvPr>
        </p:nvSpPr>
        <p:spPr>
          <a:xfrm>
            <a:off x="1981200" y="1"/>
            <a:ext cx="8229600" cy="792163"/>
          </a:xfrm>
        </p:spPr>
        <p:txBody>
          <a:bodyPr/>
          <a:lstStyle/>
          <a:p>
            <a:pPr eaLnBrk="1" hangingPunct="1"/>
            <a:r>
              <a:rPr lang="en-US" altLang="en-US" sz="1800" b="1">
                <a:latin typeface="Verdana" panose="020B0604030504040204" pitchFamily="34" charset="0"/>
                <a:ea typeface="Verdana" panose="020B0604030504040204" pitchFamily="34" charset="0"/>
                <a:cs typeface="Verdana" panose="020B0604030504040204" pitchFamily="34" charset="0"/>
              </a:rPr>
              <a:t>Max Beckmann</a:t>
            </a:r>
            <a:r>
              <a:rPr lang="en-US" altLang="en-US" sz="1800">
                <a:latin typeface="Verdana" panose="020B0604030504040204" pitchFamily="34" charset="0"/>
                <a:ea typeface="Verdana" panose="020B0604030504040204" pitchFamily="34" charset="0"/>
                <a:cs typeface="Verdana" panose="020B0604030504040204" pitchFamily="34" charset="0"/>
              </a:rPr>
              <a:t>, </a:t>
            </a:r>
            <a:r>
              <a:rPr lang="en-US" altLang="en-US" sz="1800" i="1">
                <a:latin typeface="Verdana" panose="020B0604030504040204" pitchFamily="34" charset="0"/>
                <a:ea typeface="Verdana" panose="020B0604030504040204" pitchFamily="34" charset="0"/>
                <a:cs typeface="Verdana" panose="020B0604030504040204" pitchFamily="34" charset="0"/>
              </a:rPr>
              <a:t>Departure, </a:t>
            </a:r>
            <a:r>
              <a:rPr lang="en-US" altLang="en-US" sz="1800">
                <a:latin typeface="Verdana" panose="020B0604030504040204" pitchFamily="34" charset="0"/>
                <a:ea typeface="Verdana" panose="020B0604030504040204" pitchFamily="34" charset="0"/>
                <a:cs typeface="Verdana" panose="020B0604030504040204" pitchFamily="34" charset="0"/>
              </a:rPr>
              <a:t>1932-33, oil on canvas, triptych </a:t>
            </a:r>
            <a:br>
              <a:rPr lang="en-US" altLang="en-US" sz="1800">
                <a:latin typeface="Verdana" panose="020B0604030504040204" pitchFamily="34" charset="0"/>
                <a:ea typeface="Verdana" panose="020B0604030504040204" pitchFamily="34" charset="0"/>
                <a:cs typeface="Verdana" panose="020B0604030504040204" pitchFamily="34" charset="0"/>
              </a:rPr>
            </a:br>
            <a:r>
              <a:rPr lang="en-US" altLang="en-US" sz="1800">
                <a:latin typeface="Verdana" panose="020B0604030504040204" pitchFamily="34" charset="0"/>
                <a:ea typeface="Verdana" panose="020B0604030504040204" pitchFamily="34" charset="0"/>
                <a:cs typeface="Verdana" panose="020B0604030504040204" pitchFamily="34" charset="0"/>
              </a:rPr>
              <a:t>center panel </a:t>
            </a:r>
            <a:r>
              <a:rPr lang="en-US" altLang="en-US" sz="1800"/>
              <a:t>7' 3/4" x 45 3/8“,  MoMA NYC</a:t>
            </a:r>
            <a:endParaRPr lang="en-US" altLang="en-US" sz="1800">
              <a:latin typeface="Verdana" panose="020B0604030504040204" pitchFamily="34" charset="0"/>
              <a:ea typeface="Verdana" panose="020B0604030504040204" pitchFamily="34" charset="0"/>
              <a:cs typeface="Verdana" panose="020B0604030504040204" pitchFamily="34" charset="0"/>
            </a:endParaRPr>
          </a:p>
        </p:txBody>
      </p:sp>
      <p:pic>
        <p:nvPicPr>
          <p:cNvPr id="57347" name="Picture 4" descr="beckmann_departure_1932_33">
            <a:extLst>
              <a:ext uri="{FF2B5EF4-FFF2-40B4-BE49-F238E27FC236}">
                <a16:creationId xmlns:a16="http://schemas.microsoft.com/office/drawing/2014/main" id="{2FE77787-2531-41C5-BE9D-9335E5325C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838201"/>
            <a:ext cx="7239000" cy="484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TextBox 5">
            <a:extLst>
              <a:ext uri="{FF2B5EF4-FFF2-40B4-BE49-F238E27FC236}">
                <a16:creationId xmlns:a16="http://schemas.microsoft.com/office/drawing/2014/main" id="{9F0CB80E-E5D9-4BB0-994F-111D3FB60DB0}"/>
              </a:ext>
            </a:extLst>
          </p:cNvPr>
          <p:cNvSpPr txBox="1">
            <a:spLocks noChangeArrowheads="1"/>
          </p:cNvSpPr>
          <p:nvPr/>
        </p:nvSpPr>
        <p:spPr bwMode="auto">
          <a:xfrm>
            <a:off x="2057400" y="5715001"/>
            <a:ext cx="80073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Beckmann called the center panel "The Homecoming“: "The Queen carries </a:t>
            </a:r>
          </a:p>
          <a:p>
            <a:pPr eaLnBrk="1" hangingPunct="1"/>
            <a:r>
              <a:rPr lang="en-US" altLang="en-US"/>
              <a:t>the greatest treasure – Freedom - as her child in her lap. Freedom is the one</a:t>
            </a:r>
          </a:p>
          <a:p>
            <a:pPr eaLnBrk="1" hangingPunct="1"/>
            <a:r>
              <a:rPr lang="en-US" altLang="en-US"/>
              <a:t>thing that matters—it is the departure, the new start."</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EC9EB224-D4F9-4B06-A969-E461D2F1A627}"/>
              </a:ext>
            </a:extLst>
          </p:cNvPr>
          <p:cNvSpPr>
            <a:spLocks noGrp="1" noChangeArrowheads="1"/>
          </p:cNvSpPr>
          <p:nvPr>
            <p:ph type="title"/>
          </p:nvPr>
        </p:nvSpPr>
        <p:spPr>
          <a:xfrm>
            <a:off x="1676400" y="1"/>
            <a:ext cx="9144000" cy="1325563"/>
          </a:xfrm>
        </p:spPr>
        <p:txBody>
          <a:bodyPr/>
          <a:lstStyle/>
          <a:p>
            <a:pPr algn="l" eaLnBrk="1" hangingPunct="1"/>
            <a:r>
              <a:rPr lang="en-US" altLang="en-US" sz="1600" b="1">
                <a:latin typeface="Verdana" panose="020B0604030504040204" pitchFamily="34" charset="0"/>
                <a:ea typeface="Verdana" panose="020B0604030504040204" pitchFamily="34" charset="0"/>
                <a:cs typeface="Verdana" panose="020B0604030504040204" pitchFamily="34" charset="0"/>
              </a:rPr>
              <a:t>George Grosz </a:t>
            </a:r>
            <a:r>
              <a:rPr lang="en-US" altLang="en-US" sz="1600">
                <a:latin typeface="Verdana" panose="020B0604030504040204" pitchFamily="34" charset="0"/>
                <a:ea typeface="Verdana" panose="020B0604030504040204" pitchFamily="34" charset="0"/>
                <a:cs typeface="Verdana" panose="020B0604030504040204" pitchFamily="34" charset="0"/>
              </a:rPr>
              <a:t>(German 1893-1959) (left) </a:t>
            </a:r>
            <a:r>
              <a:rPr lang="en-US" altLang="en-US" sz="1600" i="1">
                <a:latin typeface="Verdana" panose="020B0604030504040204" pitchFamily="34" charset="0"/>
                <a:ea typeface="Verdana" panose="020B0604030504040204" pitchFamily="34" charset="0"/>
                <a:cs typeface="Verdana" panose="020B0604030504040204" pitchFamily="34" charset="0"/>
              </a:rPr>
              <a:t>Grey Day</a:t>
            </a:r>
            <a:r>
              <a:rPr lang="en-US" altLang="en-US" sz="1600">
                <a:latin typeface="Verdana" panose="020B0604030504040204" pitchFamily="34" charset="0"/>
                <a:ea typeface="Verdana" panose="020B0604030504040204" pitchFamily="34" charset="0"/>
                <a:cs typeface="Verdana" panose="020B0604030504040204" pitchFamily="34" charset="0"/>
              </a:rPr>
              <a:t>, 1921, oil on canvas</a:t>
            </a:r>
            <a:br>
              <a:rPr lang="en-US" altLang="en-US" sz="1600">
                <a:latin typeface="Verdana" panose="020B0604030504040204" pitchFamily="34" charset="0"/>
                <a:ea typeface="Verdana" panose="020B0604030504040204" pitchFamily="34" charset="0"/>
                <a:cs typeface="Verdana" panose="020B0604030504040204" pitchFamily="34" charset="0"/>
              </a:rPr>
            </a:br>
            <a:r>
              <a:rPr lang="en-US" altLang="en-US" sz="1600">
                <a:latin typeface="Verdana" panose="020B0604030504040204" pitchFamily="34" charset="0"/>
                <a:ea typeface="Verdana" panose="020B0604030504040204" pitchFamily="34" charset="0"/>
                <a:cs typeface="Verdana" panose="020B0604030504040204" pitchFamily="34" charset="0"/>
              </a:rPr>
              <a:t>(right) </a:t>
            </a:r>
            <a:r>
              <a:rPr lang="en-US" altLang="en-US" sz="1600" b="1">
                <a:latin typeface="Verdana" panose="020B0604030504040204" pitchFamily="34" charset="0"/>
                <a:ea typeface="Verdana" panose="020B0604030504040204" pitchFamily="34" charset="0"/>
                <a:cs typeface="Verdana" panose="020B0604030504040204" pitchFamily="34" charset="0"/>
              </a:rPr>
              <a:t>Grosz</a:t>
            </a:r>
            <a:r>
              <a:rPr lang="en-US" altLang="en-US" sz="1600">
                <a:latin typeface="Verdana" panose="020B0604030504040204" pitchFamily="34" charset="0"/>
                <a:ea typeface="Verdana" panose="020B0604030504040204" pitchFamily="34" charset="0"/>
                <a:cs typeface="Verdana" panose="020B0604030504040204" pitchFamily="34" charset="0"/>
              </a:rPr>
              <a:t>, </a:t>
            </a:r>
            <a:r>
              <a:rPr lang="en-US" altLang="en-US" sz="1600" i="1">
                <a:latin typeface="Verdana" panose="020B0604030504040204" pitchFamily="34" charset="0"/>
                <a:ea typeface="Verdana" panose="020B0604030504040204" pitchFamily="34" charset="0"/>
                <a:cs typeface="Verdana" panose="020B0604030504040204" pitchFamily="34" charset="0"/>
              </a:rPr>
              <a:t>Fit for Active Service (The Faith Healers), </a:t>
            </a:r>
            <a:r>
              <a:rPr lang="en-US" altLang="en-US" sz="1600">
                <a:latin typeface="Verdana" panose="020B0604030504040204" pitchFamily="34" charset="0"/>
                <a:ea typeface="Verdana" panose="020B0604030504040204" pitchFamily="34" charset="0"/>
                <a:cs typeface="Verdana" panose="020B0604030504040204" pitchFamily="34" charset="0"/>
              </a:rPr>
              <a:t>1916-17, pen, brush, ink on paper, 20 x 14”, MoMA NYC. The artist is associated with New Objectivity and Berlin Dada movements but can be called a German Expressionist.</a:t>
            </a:r>
          </a:p>
        </p:txBody>
      </p:sp>
      <p:pic>
        <p:nvPicPr>
          <p:cNvPr id="58371" name="Picture 4" descr="grosz_gray_day_1921">
            <a:extLst>
              <a:ext uri="{FF2B5EF4-FFF2-40B4-BE49-F238E27FC236}">
                <a16:creationId xmlns:a16="http://schemas.microsoft.com/office/drawing/2014/main" id="{CD00D941-1F5B-4EF5-9D3B-131E1E7026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1" y="1295400"/>
            <a:ext cx="3629025" cy="53038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8372" name="Picture 6" descr="http://www.personal.kent.edu/~areischu/Grosz%20Faith%20Healers.jpg">
            <a:extLst>
              <a:ext uri="{FF2B5EF4-FFF2-40B4-BE49-F238E27FC236}">
                <a16:creationId xmlns:a16="http://schemas.microsoft.com/office/drawing/2014/main" id="{05834B59-A285-40ED-AF9B-DD85D5FBB5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5226" y="1371600"/>
            <a:ext cx="4117975"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FE08347F-3F23-484D-9E7E-CB0AF3F571C3}"/>
              </a:ext>
            </a:extLst>
          </p:cNvPr>
          <p:cNvSpPr>
            <a:spLocks noGrp="1" noChangeArrowheads="1"/>
          </p:cNvSpPr>
          <p:nvPr>
            <p:ph type="title"/>
          </p:nvPr>
        </p:nvSpPr>
        <p:spPr/>
        <p:txBody>
          <a:bodyPr/>
          <a:lstStyle/>
          <a:p>
            <a:pPr eaLnBrk="1" hangingPunct="1"/>
            <a:r>
              <a:rPr lang="en-US" altLang="en-US" sz="1600" b="1">
                <a:latin typeface="Verdana" panose="020B0604030504040204" pitchFamily="34" charset="0"/>
                <a:ea typeface="Verdana" panose="020B0604030504040204" pitchFamily="34" charset="0"/>
                <a:cs typeface="Verdana" panose="020B0604030504040204" pitchFamily="34" charset="0"/>
              </a:rPr>
              <a:t>Otto Dix</a:t>
            </a:r>
            <a:r>
              <a:rPr lang="en-US" altLang="en-US" sz="1600">
                <a:latin typeface="Verdana" panose="020B0604030504040204" pitchFamily="34" charset="0"/>
                <a:ea typeface="Verdana" panose="020B0604030504040204" pitchFamily="34" charset="0"/>
                <a:cs typeface="Verdana" panose="020B0604030504040204" pitchFamily="34" charset="0"/>
              </a:rPr>
              <a:t> (German Expressionist, 1891-1969), </a:t>
            </a:r>
            <a:r>
              <a:rPr lang="en-US" altLang="en-US" sz="1600" i="1">
                <a:latin typeface="Verdana" panose="020B0604030504040204" pitchFamily="34" charset="0"/>
                <a:ea typeface="Verdana" panose="020B0604030504040204" pitchFamily="34" charset="0"/>
                <a:cs typeface="Verdana" panose="020B0604030504040204" pitchFamily="34" charset="0"/>
              </a:rPr>
              <a:t>Self Portraits as Soldier</a:t>
            </a:r>
            <a:r>
              <a:rPr lang="en-US" altLang="en-US" sz="1600">
                <a:latin typeface="Verdana" panose="020B0604030504040204" pitchFamily="34" charset="0"/>
                <a:ea typeface="Verdana" panose="020B0604030504040204" pitchFamily="34" charset="0"/>
                <a:cs typeface="Verdana" panose="020B0604030504040204" pitchFamily="34" charset="0"/>
              </a:rPr>
              <a:t>, 1914</a:t>
            </a:r>
          </a:p>
        </p:txBody>
      </p:sp>
      <p:pic>
        <p:nvPicPr>
          <p:cNvPr id="59395" name="Picture 4" descr="Dix_WithArtilleryHelmet_1914">
            <a:extLst>
              <a:ext uri="{FF2B5EF4-FFF2-40B4-BE49-F238E27FC236}">
                <a16:creationId xmlns:a16="http://schemas.microsoft.com/office/drawing/2014/main" id="{250CDC82-7AFA-44A1-9ADD-235512E3F1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1" y="1752600"/>
            <a:ext cx="3292475"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Picture 5" descr="dix_selfportrait_soldier_1914">
            <a:extLst>
              <a:ext uri="{FF2B5EF4-FFF2-40B4-BE49-F238E27FC236}">
                <a16:creationId xmlns:a16="http://schemas.microsoft.com/office/drawing/2014/main" id="{4854F49E-6A0B-4BB9-A478-B3BA516E90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1676400"/>
            <a:ext cx="3024188" cy="42799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872DFAB3-E4C3-4487-9196-73201F45868B}"/>
              </a:ext>
            </a:extLst>
          </p:cNvPr>
          <p:cNvSpPr>
            <a:spLocks noGrp="1" noChangeArrowheads="1"/>
          </p:cNvSpPr>
          <p:nvPr>
            <p:ph type="title"/>
          </p:nvPr>
        </p:nvSpPr>
        <p:spPr/>
        <p:txBody>
          <a:bodyPr/>
          <a:lstStyle/>
          <a:p>
            <a:pPr eaLnBrk="1" hangingPunct="1"/>
            <a:r>
              <a:rPr lang="en-US" altLang="en-US" sz="1600" b="1">
                <a:latin typeface="Verdana" panose="020B0604030504040204" pitchFamily="34" charset="0"/>
                <a:ea typeface="Verdana" panose="020B0604030504040204" pitchFamily="34" charset="0"/>
                <a:cs typeface="Verdana" panose="020B0604030504040204" pitchFamily="34" charset="0"/>
              </a:rPr>
              <a:t>Otto Dix</a:t>
            </a:r>
            <a:r>
              <a:rPr lang="en-US" altLang="en-US" sz="1600">
                <a:latin typeface="Verdana" panose="020B0604030504040204" pitchFamily="34" charset="0"/>
                <a:ea typeface="Verdana" panose="020B0604030504040204" pitchFamily="34" charset="0"/>
                <a:cs typeface="Verdana" panose="020B0604030504040204" pitchFamily="34" charset="0"/>
              </a:rPr>
              <a:t>, from print series, </a:t>
            </a:r>
            <a:r>
              <a:rPr lang="en-US" altLang="en-US" sz="1600" i="1">
                <a:latin typeface="Verdana" panose="020B0604030504040204" pitchFamily="34" charset="0"/>
                <a:ea typeface="Verdana" panose="020B0604030504040204" pitchFamily="34" charset="0"/>
                <a:cs typeface="Verdana" panose="020B0604030504040204" pitchFamily="34" charset="0"/>
              </a:rPr>
              <a:t>Der Krieg (War), </a:t>
            </a:r>
            <a:r>
              <a:rPr lang="en-US" altLang="en-US" sz="1600">
                <a:latin typeface="Verdana" panose="020B0604030504040204" pitchFamily="34" charset="0"/>
                <a:ea typeface="Verdana" panose="020B0604030504040204" pitchFamily="34" charset="0"/>
                <a:cs typeface="Verdana" panose="020B0604030504040204" pitchFamily="34" charset="0"/>
              </a:rPr>
              <a:t>etching with aquatint,</a:t>
            </a:r>
            <a:r>
              <a:rPr lang="en-US" altLang="en-US" sz="1600" i="1">
                <a:latin typeface="Verdana" panose="020B0604030504040204" pitchFamily="34" charset="0"/>
                <a:ea typeface="Verdana" panose="020B0604030504040204" pitchFamily="34" charset="0"/>
                <a:cs typeface="Verdana" panose="020B0604030504040204" pitchFamily="34" charset="0"/>
              </a:rPr>
              <a:t> </a:t>
            </a:r>
            <a:r>
              <a:rPr lang="en-US" altLang="en-US" sz="1600">
                <a:latin typeface="Verdana" panose="020B0604030504040204" pitchFamily="34" charset="0"/>
                <a:ea typeface="Verdana" panose="020B0604030504040204" pitchFamily="34" charset="0"/>
                <a:cs typeface="Verdana" panose="020B0604030504040204" pitchFamily="34" charset="0"/>
              </a:rPr>
              <a:t>1924</a:t>
            </a:r>
            <a:br>
              <a:rPr lang="en-US" altLang="en-US" sz="1600">
                <a:latin typeface="Verdana" panose="020B0604030504040204" pitchFamily="34" charset="0"/>
                <a:ea typeface="Verdana" panose="020B0604030504040204" pitchFamily="34" charset="0"/>
                <a:cs typeface="Verdana" panose="020B0604030504040204" pitchFamily="34" charset="0"/>
              </a:rPr>
            </a:br>
            <a:r>
              <a:rPr lang="en-US" altLang="en-US" sz="1600">
                <a:latin typeface="Verdana" panose="020B0604030504040204" pitchFamily="34" charset="0"/>
                <a:ea typeface="Verdana" panose="020B0604030504040204" pitchFamily="34" charset="0"/>
                <a:cs typeface="Verdana" panose="020B0604030504040204" pitchFamily="34" charset="0"/>
              </a:rPr>
              <a:t>(left) </a:t>
            </a:r>
            <a:r>
              <a:rPr lang="en-US" altLang="en-US" sz="1600" i="1">
                <a:latin typeface="Verdana" panose="020B0604030504040204" pitchFamily="34" charset="0"/>
                <a:ea typeface="Verdana" panose="020B0604030504040204" pitchFamily="34" charset="0"/>
                <a:cs typeface="Verdana" panose="020B0604030504040204" pitchFamily="34" charset="0"/>
              </a:rPr>
              <a:t>Mealtime in the Trenches</a:t>
            </a:r>
            <a:r>
              <a:rPr lang="en-US" altLang="en-US" sz="1600">
                <a:latin typeface="Verdana" panose="020B0604030504040204" pitchFamily="34" charset="0"/>
                <a:ea typeface="Verdana" panose="020B0604030504040204" pitchFamily="34" charset="0"/>
                <a:cs typeface="Verdana" panose="020B0604030504040204" pitchFamily="34" charset="0"/>
              </a:rPr>
              <a:t>, and (right) </a:t>
            </a:r>
            <a:r>
              <a:rPr lang="en-US" altLang="en-US" sz="1600" i="1">
                <a:latin typeface="Verdana" panose="020B0604030504040204" pitchFamily="34" charset="0"/>
                <a:ea typeface="Verdana" panose="020B0604030504040204" pitchFamily="34" charset="0"/>
                <a:cs typeface="Verdana" panose="020B0604030504040204" pitchFamily="34" charset="0"/>
              </a:rPr>
              <a:t>Skin Graft</a:t>
            </a:r>
          </a:p>
        </p:txBody>
      </p:sp>
      <p:pic>
        <p:nvPicPr>
          <p:cNvPr id="60419" name="Picture 4" descr="Dix_MealTimeInTrenches">
            <a:extLst>
              <a:ext uri="{FF2B5EF4-FFF2-40B4-BE49-F238E27FC236}">
                <a16:creationId xmlns:a16="http://schemas.microsoft.com/office/drawing/2014/main" id="{CBA3044F-06CF-45B4-8955-C2E459FA62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981200"/>
            <a:ext cx="5105400" cy="344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5" descr="dix_skin_graft_1924">
            <a:extLst>
              <a:ext uri="{FF2B5EF4-FFF2-40B4-BE49-F238E27FC236}">
                <a16:creationId xmlns:a16="http://schemas.microsoft.com/office/drawing/2014/main" id="{1C545B2C-569D-4B7E-BA6A-C8EE766A80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1" y="1905000"/>
            <a:ext cx="263842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A3AF7535-7FC6-49DF-BBF0-B93E0BFDA5BA}"/>
              </a:ext>
            </a:extLst>
          </p:cNvPr>
          <p:cNvSpPr>
            <a:spLocks noGrp="1" noChangeArrowheads="1"/>
          </p:cNvSpPr>
          <p:nvPr>
            <p:ph type="title"/>
          </p:nvPr>
        </p:nvSpPr>
        <p:spPr>
          <a:xfrm>
            <a:off x="1981200" y="0"/>
            <a:ext cx="8229600" cy="609600"/>
          </a:xfrm>
        </p:spPr>
        <p:txBody>
          <a:bodyPr/>
          <a:lstStyle/>
          <a:p>
            <a:pPr algn="l" eaLnBrk="1" hangingPunct="1"/>
            <a:r>
              <a:rPr lang="en-US" altLang="en-US" sz="1600" b="1">
                <a:latin typeface="Verdana" panose="020B0604030504040204" pitchFamily="34" charset="0"/>
                <a:ea typeface="Verdana" panose="020B0604030504040204" pitchFamily="34" charset="0"/>
                <a:cs typeface="Verdana" panose="020B0604030504040204" pitchFamily="34" charset="0"/>
              </a:rPr>
              <a:t>Otto Dix</a:t>
            </a:r>
            <a:r>
              <a:rPr lang="en-US" altLang="en-US" sz="1600">
                <a:latin typeface="Verdana" panose="020B0604030504040204" pitchFamily="34" charset="0"/>
                <a:ea typeface="Verdana" panose="020B0604030504040204" pitchFamily="34" charset="0"/>
                <a:cs typeface="Verdana" panose="020B0604030504040204" pitchFamily="34" charset="0"/>
              </a:rPr>
              <a:t>, </a:t>
            </a:r>
            <a:r>
              <a:rPr lang="de-DE" altLang="en-US" sz="1600" i="1">
                <a:latin typeface="Verdana" panose="020B0604030504040204" pitchFamily="34" charset="0"/>
                <a:ea typeface="Verdana" panose="020B0604030504040204" pitchFamily="34" charset="0"/>
                <a:cs typeface="Verdana" panose="020B0604030504040204" pitchFamily="34" charset="0"/>
              </a:rPr>
              <a:t>Triptychon der Krieg (War Triptych), </a:t>
            </a:r>
            <a:r>
              <a:rPr lang="de-DE" altLang="en-US" sz="1600">
                <a:latin typeface="Verdana" panose="020B0604030504040204" pitchFamily="34" charset="0"/>
                <a:ea typeface="Verdana" panose="020B0604030504040204" pitchFamily="34" charset="0"/>
                <a:cs typeface="Verdana" panose="020B0604030504040204" pitchFamily="34" charset="0"/>
              </a:rPr>
              <a:t>oil, 1929-1932, Dresden</a:t>
            </a:r>
            <a:endParaRPr lang="en-US" altLang="en-US" sz="1600">
              <a:latin typeface="Verdana" panose="020B0604030504040204" pitchFamily="34" charset="0"/>
              <a:ea typeface="Verdana" panose="020B0604030504040204" pitchFamily="34" charset="0"/>
              <a:cs typeface="Verdana" panose="020B0604030504040204" pitchFamily="34" charset="0"/>
            </a:endParaRPr>
          </a:p>
        </p:txBody>
      </p:sp>
      <p:pic>
        <p:nvPicPr>
          <p:cNvPr id="61443" name="Picture 6" descr="http://www.uncp.edu/home/rwb/dix.wartriptych.jpg">
            <a:extLst>
              <a:ext uri="{FF2B5EF4-FFF2-40B4-BE49-F238E27FC236}">
                <a16:creationId xmlns:a16="http://schemas.microsoft.com/office/drawing/2014/main" id="{36B3FE00-DE40-480C-862A-A81EBE2336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8288" y="838200"/>
            <a:ext cx="9034462"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F7405ADC-9883-40ED-8EC6-C46A9D20C9CB}"/>
              </a:ext>
            </a:extLst>
          </p:cNvPr>
          <p:cNvSpPr>
            <a:spLocks noGrp="1" noChangeArrowheads="1"/>
          </p:cNvSpPr>
          <p:nvPr>
            <p:ph type="title"/>
          </p:nvPr>
        </p:nvSpPr>
        <p:spPr>
          <a:xfrm>
            <a:off x="1981200" y="4876800"/>
            <a:ext cx="2819400" cy="1676400"/>
          </a:xfrm>
        </p:spPr>
        <p:txBody>
          <a:bodyPr/>
          <a:lstStyle/>
          <a:p>
            <a:pPr eaLnBrk="1" hangingPunct="1"/>
            <a:r>
              <a:rPr lang="en-US" altLang="en-US" sz="1600" b="1">
                <a:latin typeface="Verdana" panose="020B0604030504040204" pitchFamily="34" charset="0"/>
                <a:ea typeface="Verdana" panose="020B0604030504040204" pitchFamily="34" charset="0"/>
                <a:cs typeface="Verdana" panose="020B0604030504040204" pitchFamily="34" charset="0"/>
              </a:rPr>
              <a:t>Otto Dix</a:t>
            </a:r>
            <a:r>
              <a:rPr lang="en-US" altLang="en-US" sz="1600">
                <a:latin typeface="Verdana" panose="020B0604030504040204" pitchFamily="34" charset="0"/>
                <a:ea typeface="Verdana" panose="020B0604030504040204" pitchFamily="34" charset="0"/>
                <a:cs typeface="Verdana" panose="020B0604030504040204" pitchFamily="34" charset="0"/>
              </a:rPr>
              <a:t>, </a:t>
            </a:r>
            <a:r>
              <a:rPr lang="en-US" altLang="en-US" sz="1600" i="1">
                <a:latin typeface="Verdana" panose="020B0604030504040204" pitchFamily="34" charset="0"/>
                <a:ea typeface="Verdana" panose="020B0604030504040204" pitchFamily="34" charset="0"/>
                <a:cs typeface="Verdana" panose="020B0604030504040204" pitchFamily="34" charset="0"/>
              </a:rPr>
              <a:t>The Skat Players – Card Pyaying War Invalids</a:t>
            </a:r>
            <a:r>
              <a:rPr lang="en-US" altLang="en-US" sz="1600">
                <a:latin typeface="Verdana" panose="020B0604030504040204" pitchFamily="34" charset="0"/>
                <a:ea typeface="Verdana" panose="020B0604030504040204" pitchFamily="34" charset="0"/>
                <a:cs typeface="Verdana" panose="020B0604030504040204" pitchFamily="34" charset="0"/>
              </a:rPr>
              <a:t>, 1920, oil and collage on canvas, 43x34”, Staatliche Museen zu Berlin</a:t>
            </a:r>
          </a:p>
        </p:txBody>
      </p:sp>
      <p:pic>
        <p:nvPicPr>
          <p:cNvPr id="62467" name="Picture 5" descr="http://www.allthingsbeautiful.com/all_things_beautiful/images/themythofpalestinepart_1.jpg">
            <a:extLst>
              <a:ext uri="{FF2B5EF4-FFF2-40B4-BE49-F238E27FC236}">
                <a16:creationId xmlns:a16="http://schemas.microsoft.com/office/drawing/2014/main" id="{8E1D7EBF-8EFE-4BBB-A808-88EB6495BF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304800"/>
            <a:ext cx="4751388" cy="62182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6C0672DB-03D9-49D3-A75F-A414A738781C}"/>
              </a:ext>
            </a:extLst>
          </p:cNvPr>
          <p:cNvSpPr>
            <a:spLocks noGrp="1" noChangeArrowheads="1"/>
          </p:cNvSpPr>
          <p:nvPr>
            <p:ph type="title"/>
          </p:nvPr>
        </p:nvSpPr>
        <p:spPr>
          <a:xfrm>
            <a:off x="1981200" y="228600"/>
            <a:ext cx="8229600" cy="838200"/>
          </a:xfrm>
        </p:spPr>
        <p:txBody>
          <a:bodyPr/>
          <a:lstStyle/>
          <a:p>
            <a:pPr algn="l" eaLnBrk="1" hangingPunct="1"/>
            <a:r>
              <a:rPr lang="en-US" altLang="en-US" sz="1800" b="1">
                <a:latin typeface="Verdana" panose="020B0604030504040204" pitchFamily="34" charset="0"/>
                <a:ea typeface="Verdana" panose="020B0604030504040204" pitchFamily="34" charset="0"/>
                <a:cs typeface="Verdana" panose="020B0604030504040204" pitchFamily="34" charset="0"/>
              </a:rPr>
              <a:t>August Sander</a:t>
            </a:r>
            <a:r>
              <a:rPr lang="en-US" altLang="en-US" sz="1800">
                <a:latin typeface="Verdana" panose="020B0604030504040204" pitchFamily="34" charset="0"/>
                <a:ea typeface="Verdana" panose="020B0604030504040204" pitchFamily="34" charset="0"/>
                <a:cs typeface="Verdana" panose="020B0604030504040204" pitchFamily="34" charset="0"/>
              </a:rPr>
              <a:t> (German, New Objectivity, 1876-1964), </a:t>
            </a:r>
            <a:r>
              <a:rPr lang="en-US" altLang="en-US" sz="1800" i="1">
                <a:latin typeface="Verdana" panose="020B0604030504040204" pitchFamily="34" charset="0"/>
                <a:ea typeface="Verdana" panose="020B0604030504040204" pitchFamily="34" charset="0"/>
                <a:cs typeface="Verdana" panose="020B0604030504040204" pitchFamily="34" charset="0"/>
              </a:rPr>
              <a:t>Brick Carrier </a:t>
            </a:r>
            <a:r>
              <a:rPr lang="en-US" altLang="en-US" sz="1800">
                <a:latin typeface="Verdana" panose="020B0604030504040204" pitchFamily="34" charset="0"/>
                <a:ea typeface="Verdana" panose="020B0604030504040204" pitchFamily="34" charset="0"/>
                <a:cs typeface="Verdana" panose="020B0604030504040204" pitchFamily="34" charset="0"/>
              </a:rPr>
              <a:t>(left), and </a:t>
            </a:r>
            <a:r>
              <a:rPr lang="en-US" altLang="en-US" sz="1800" i="1">
                <a:latin typeface="Verdana" panose="020B0604030504040204" pitchFamily="34" charset="0"/>
                <a:ea typeface="Verdana" panose="020B0604030504040204" pitchFamily="34" charset="0"/>
                <a:cs typeface="Verdana" panose="020B0604030504040204" pitchFamily="34" charset="0"/>
              </a:rPr>
              <a:t>Cook</a:t>
            </a:r>
            <a:r>
              <a:rPr lang="en-US" altLang="en-US" sz="1800">
                <a:latin typeface="Verdana" panose="020B0604030504040204" pitchFamily="34" charset="0"/>
                <a:ea typeface="Verdana" panose="020B0604030504040204" pitchFamily="34" charset="0"/>
                <a:cs typeface="Verdana" panose="020B0604030504040204" pitchFamily="34" charset="0"/>
              </a:rPr>
              <a:t> (right) 1928, from the </a:t>
            </a:r>
            <a:r>
              <a:rPr lang="en-US" altLang="en-US" sz="1800" i="1">
                <a:latin typeface="Verdana" panose="020B0604030504040204" pitchFamily="34" charset="0"/>
                <a:ea typeface="Verdana" panose="020B0604030504040204" pitchFamily="34" charset="0"/>
                <a:cs typeface="Verdana" panose="020B0604030504040204" pitchFamily="34" charset="0"/>
              </a:rPr>
              <a:t>Face of Time</a:t>
            </a:r>
            <a:r>
              <a:rPr lang="en-US" altLang="en-US" sz="1800">
                <a:latin typeface="Verdana" panose="020B0604030504040204" pitchFamily="34" charset="0"/>
                <a:ea typeface="Verdana" panose="020B0604030504040204" pitchFamily="34" charset="0"/>
                <a:cs typeface="Verdana" panose="020B0604030504040204" pitchFamily="34" charset="0"/>
              </a:rPr>
              <a:t> portfolio.  Sander was enormously influential on 20</a:t>
            </a:r>
            <a:r>
              <a:rPr lang="en-US" altLang="en-US" sz="1800" baseline="30000">
                <a:latin typeface="Verdana" panose="020B0604030504040204" pitchFamily="34" charset="0"/>
                <a:ea typeface="Verdana" panose="020B0604030504040204" pitchFamily="34" charset="0"/>
                <a:cs typeface="Verdana" panose="020B0604030504040204" pitchFamily="34" charset="0"/>
              </a:rPr>
              <a:t>th</a:t>
            </a:r>
            <a:r>
              <a:rPr lang="en-US" altLang="en-US" sz="1800">
                <a:latin typeface="Verdana" panose="020B0604030504040204" pitchFamily="34" charset="0"/>
                <a:ea typeface="Verdana" panose="020B0604030504040204" pitchFamily="34" charset="0"/>
                <a:cs typeface="Verdana" panose="020B0604030504040204" pitchFamily="34" charset="0"/>
              </a:rPr>
              <a:t> century photographers </a:t>
            </a:r>
          </a:p>
        </p:txBody>
      </p:sp>
      <p:pic>
        <p:nvPicPr>
          <p:cNvPr id="63491" name="Picture 3" descr="sander_august_brickcarrier_1928">
            <a:extLst>
              <a:ext uri="{FF2B5EF4-FFF2-40B4-BE49-F238E27FC236}">
                <a16:creationId xmlns:a16="http://schemas.microsoft.com/office/drawing/2014/main" id="{3D6B2006-27F9-4EF6-A3AE-B9D3B76C6C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8050" y="1371600"/>
            <a:ext cx="3238500" cy="4572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3492" name="Picture 4" descr="Sander_august_cook_cukiernik_1928">
            <a:extLst>
              <a:ext uri="{FF2B5EF4-FFF2-40B4-BE49-F238E27FC236}">
                <a16:creationId xmlns:a16="http://schemas.microsoft.com/office/drawing/2014/main" id="{6D1F65D2-5C12-46B0-884A-C75F56E2F9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5613" y="1371600"/>
            <a:ext cx="2946400" cy="4495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8659CD94-D43A-42E7-A05B-676F45BE62C5}"/>
              </a:ext>
            </a:extLst>
          </p:cNvPr>
          <p:cNvSpPr>
            <a:spLocks noGrp="1" noChangeArrowheads="1"/>
          </p:cNvSpPr>
          <p:nvPr>
            <p:ph type="title"/>
          </p:nvPr>
        </p:nvSpPr>
        <p:spPr>
          <a:xfrm>
            <a:off x="1981200" y="274638"/>
            <a:ext cx="8229600" cy="868362"/>
          </a:xfrm>
        </p:spPr>
        <p:txBody>
          <a:bodyPr/>
          <a:lstStyle/>
          <a:p>
            <a:pPr eaLnBrk="1" hangingPunct="1"/>
            <a:r>
              <a:rPr lang="en-US" altLang="en-US" sz="1600" b="1" dirty="0">
                <a:latin typeface="Verdana" panose="020B0604030504040204" pitchFamily="34" charset="0"/>
                <a:ea typeface="Verdana" panose="020B0604030504040204" pitchFamily="34" charset="0"/>
                <a:cs typeface="Verdana" panose="020B0604030504040204" pitchFamily="34" charset="0"/>
              </a:rPr>
              <a:t>Paula </a:t>
            </a:r>
            <a:r>
              <a:rPr lang="en-US" altLang="en-US" sz="1600" b="1" dirty="0" err="1">
                <a:latin typeface="Verdana" panose="020B0604030504040204" pitchFamily="34" charset="0"/>
                <a:ea typeface="Verdana" panose="020B0604030504040204" pitchFamily="34" charset="0"/>
                <a:cs typeface="Verdana" panose="020B0604030504040204" pitchFamily="34" charset="0"/>
              </a:rPr>
              <a:t>Modersohn</a:t>
            </a:r>
            <a:r>
              <a:rPr lang="en-US" altLang="en-US" sz="1600" b="1" dirty="0">
                <a:latin typeface="Verdana" panose="020B0604030504040204" pitchFamily="34" charset="0"/>
                <a:ea typeface="Verdana" panose="020B0604030504040204" pitchFamily="34" charset="0"/>
                <a:cs typeface="Verdana" panose="020B0604030504040204" pitchFamily="34" charset="0"/>
              </a:rPr>
              <a:t>-Becker</a:t>
            </a:r>
            <a:r>
              <a:rPr lang="en-US" altLang="en-US" sz="1600" dirty="0">
                <a:latin typeface="Verdana" panose="020B0604030504040204" pitchFamily="34" charset="0"/>
                <a:ea typeface="Verdana" panose="020B0604030504040204" pitchFamily="34" charset="0"/>
                <a:cs typeface="Verdana" panose="020B0604030504040204" pitchFamily="34" charset="0"/>
              </a:rPr>
              <a:t>, </a:t>
            </a:r>
            <a:r>
              <a:rPr lang="en-US" altLang="en-US" sz="1600" i="1" dirty="0">
                <a:latin typeface="Verdana" panose="020B0604030504040204" pitchFamily="34" charset="0"/>
                <a:ea typeface="Verdana" panose="020B0604030504040204" pitchFamily="34" charset="0"/>
                <a:cs typeface="Verdana" panose="020B0604030504040204" pitchFamily="34" charset="0"/>
              </a:rPr>
              <a:t>Self-Portrait with Amber Necklace </a:t>
            </a:r>
            <a:r>
              <a:rPr lang="en-US" altLang="en-US" sz="1600" dirty="0">
                <a:latin typeface="Verdana" panose="020B0604030504040204" pitchFamily="34" charset="0"/>
                <a:ea typeface="Verdana" panose="020B0604030504040204" pitchFamily="34" charset="0"/>
                <a:cs typeface="Verdana" panose="020B0604030504040204" pitchFamily="34" charset="0"/>
              </a:rPr>
              <a:t>(left), 1906</a:t>
            </a:r>
            <a:br>
              <a:rPr lang="en-US" altLang="en-US" sz="1600" dirty="0">
                <a:latin typeface="Verdana" panose="020B0604030504040204" pitchFamily="34" charset="0"/>
                <a:ea typeface="Verdana" panose="020B0604030504040204" pitchFamily="34" charset="0"/>
                <a:cs typeface="Verdana" panose="020B0604030504040204" pitchFamily="34" charset="0"/>
              </a:rPr>
            </a:br>
            <a:r>
              <a:rPr lang="en-US" altLang="en-US" sz="1600" b="1" dirty="0">
                <a:latin typeface="Verdana" panose="020B0604030504040204" pitchFamily="34" charset="0"/>
                <a:ea typeface="Verdana" panose="020B0604030504040204" pitchFamily="34" charset="0"/>
                <a:cs typeface="Verdana" panose="020B0604030504040204" pitchFamily="34" charset="0"/>
              </a:rPr>
              <a:t>Paul Gauguin</a:t>
            </a:r>
            <a:r>
              <a:rPr lang="en-US" altLang="en-US" sz="1600" dirty="0">
                <a:latin typeface="Verdana" panose="020B0604030504040204" pitchFamily="34" charset="0"/>
                <a:ea typeface="Verdana" panose="020B0604030504040204" pitchFamily="34" charset="0"/>
                <a:cs typeface="Verdana" panose="020B0604030504040204" pitchFamily="34" charset="0"/>
              </a:rPr>
              <a:t>, </a:t>
            </a:r>
            <a:r>
              <a:rPr lang="en-US" altLang="en-US" sz="1600" i="1" dirty="0">
                <a:latin typeface="Verdana" panose="020B0604030504040204" pitchFamily="34" charset="0"/>
                <a:ea typeface="Verdana" panose="020B0604030504040204" pitchFamily="34" charset="0"/>
                <a:cs typeface="Verdana" panose="020B0604030504040204" pitchFamily="34" charset="0"/>
              </a:rPr>
              <a:t>Two Tahitian Women </a:t>
            </a:r>
            <a:r>
              <a:rPr lang="en-US" altLang="en-US" sz="1600" dirty="0">
                <a:latin typeface="Verdana" panose="020B0604030504040204" pitchFamily="34" charset="0"/>
                <a:ea typeface="Verdana" panose="020B0604030504040204" pitchFamily="34" charset="0"/>
                <a:cs typeface="Verdana" panose="020B0604030504040204" pitchFamily="34" charset="0"/>
              </a:rPr>
              <a:t>(right), 1899</a:t>
            </a:r>
          </a:p>
        </p:txBody>
      </p:sp>
      <p:pic>
        <p:nvPicPr>
          <p:cNvPr id="7172" name="Picture 7" descr="http://upload.wikimedia.org/wikipedia/commons/0/00/Paula_Modersohn-Becker_018.jpg">
            <a:extLst>
              <a:ext uri="{FF2B5EF4-FFF2-40B4-BE49-F238E27FC236}">
                <a16:creationId xmlns:a16="http://schemas.microsoft.com/office/drawing/2014/main" id="{67D4D666-3704-426D-95EA-A2E9FC0A39B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05000" y="1600200"/>
            <a:ext cx="3505200" cy="4525963"/>
          </a:xfrm>
          <a:noFill/>
          <a:ln>
            <a:solidFill>
              <a:schemeClr val="tx1"/>
            </a:solidFill>
            <a:miter lim="800000"/>
            <a:headEnd/>
            <a:tailEnd/>
          </a:ln>
        </p:spPr>
      </p:pic>
      <p:pic>
        <p:nvPicPr>
          <p:cNvPr id="2" name="Picture 1">
            <a:extLst>
              <a:ext uri="{FF2B5EF4-FFF2-40B4-BE49-F238E27FC236}">
                <a16:creationId xmlns:a16="http://schemas.microsoft.com/office/drawing/2014/main" id="{6C49F0C6-1329-46FE-9CF7-AF71838F13B4}"/>
              </a:ext>
            </a:extLst>
          </p:cNvPr>
          <p:cNvPicPr>
            <a:picLocks noChangeAspect="1"/>
          </p:cNvPicPr>
          <p:nvPr/>
        </p:nvPicPr>
        <p:blipFill>
          <a:blip r:embed="rId3"/>
          <a:stretch>
            <a:fillRect/>
          </a:stretch>
        </p:blipFill>
        <p:spPr>
          <a:xfrm>
            <a:off x="7086600" y="1310482"/>
            <a:ext cx="3950019" cy="5105400"/>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CBD7FF6A-2673-4824-98DF-EA0AF599876B}"/>
              </a:ext>
            </a:extLst>
          </p:cNvPr>
          <p:cNvSpPr>
            <a:spLocks noGrp="1" noChangeArrowheads="1"/>
          </p:cNvSpPr>
          <p:nvPr>
            <p:ph type="title"/>
          </p:nvPr>
        </p:nvSpPr>
        <p:spPr>
          <a:xfrm>
            <a:off x="1981200" y="274638"/>
            <a:ext cx="8229600" cy="792162"/>
          </a:xfrm>
        </p:spPr>
        <p:txBody>
          <a:bodyPr/>
          <a:lstStyle/>
          <a:p>
            <a:pPr eaLnBrk="1" hangingPunct="1"/>
            <a:r>
              <a:rPr lang="en-US" altLang="en-US" sz="1600" b="1">
                <a:latin typeface="Verdana" panose="020B0604030504040204" pitchFamily="34" charset="0"/>
                <a:ea typeface="Verdana" panose="020B0604030504040204" pitchFamily="34" charset="0"/>
                <a:cs typeface="Verdana" panose="020B0604030504040204" pitchFamily="34" charset="0"/>
              </a:rPr>
              <a:t>August Sander</a:t>
            </a:r>
            <a:r>
              <a:rPr lang="en-US" altLang="en-US" sz="1600">
                <a:latin typeface="Verdana" panose="020B0604030504040204" pitchFamily="34" charset="0"/>
                <a:ea typeface="Verdana" panose="020B0604030504040204" pitchFamily="34" charset="0"/>
                <a:cs typeface="Verdana" panose="020B0604030504040204" pitchFamily="34" charset="0"/>
              </a:rPr>
              <a:t>, </a:t>
            </a:r>
            <a:r>
              <a:rPr lang="en-US" altLang="en-US" sz="1600" i="1">
                <a:latin typeface="Verdana" panose="020B0604030504040204" pitchFamily="34" charset="0"/>
                <a:ea typeface="Verdana" panose="020B0604030504040204" pitchFamily="34" charset="0"/>
                <a:cs typeface="Verdana" panose="020B0604030504040204" pitchFamily="34" charset="0"/>
              </a:rPr>
              <a:t>Circus People</a:t>
            </a:r>
            <a:r>
              <a:rPr lang="en-US" altLang="en-US" sz="1600">
                <a:latin typeface="Verdana" panose="020B0604030504040204" pitchFamily="34" charset="0"/>
                <a:ea typeface="Verdana" panose="020B0604030504040204" pitchFamily="34" charset="0"/>
                <a:cs typeface="Verdana" panose="020B0604030504040204" pitchFamily="34" charset="0"/>
              </a:rPr>
              <a:t> </a:t>
            </a:r>
            <a:br>
              <a:rPr lang="en-US" altLang="en-US" sz="1600">
                <a:latin typeface="Verdana" panose="020B0604030504040204" pitchFamily="34" charset="0"/>
                <a:ea typeface="Verdana" panose="020B0604030504040204" pitchFamily="34" charset="0"/>
                <a:cs typeface="Verdana" panose="020B0604030504040204" pitchFamily="34" charset="0"/>
              </a:rPr>
            </a:br>
            <a:r>
              <a:rPr lang="en-US" altLang="en-US" sz="1600">
                <a:latin typeface="Verdana" panose="020B0604030504040204" pitchFamily="34" charset="0"/>
                <a:ea typeface="Verdana" panose="020B0604030504040204" pitchFamily="34" charset="0"/>
                <a:cs typeface="Verdana" panose="020B0604030504040204" pitchFamily="34" charset="0"/>
              </a:rPr>
              <a:t>from the portfolio, </a:t>
            </a:r>
            <a:r>
              <a:rPr lang="en-US" altLang="en-US" sz="1600" i="1">
                <a:latin typeface="Verdana" panose="020B0604030504040204" pitchFamily="34" charset="0"/>
                <a:ea typeface="Verdana" panose="020B0604030504040204" pitchFamily="34" charset="0"/>
                <a:cs typeface="Verdana" panose="020B0604030504040204" pitchFamily="34" charset="0"/>
              </a:rPr>
              <a:t>Citizens of the 20</a:t>
            </a:r>
            <a:r>
              <a:rPr lang="en-US" altLang="en-US" sz="1600" i="1" baseline="30000">
                <a:latin typeface="Verdana" panose="020B0604030504040204" pitchFamily="34" charset="0"/>
                <a:ea typeface="Verdana" panose="020B0604030504040204" pitchFamily="34" charset="0"/>
                <a:cs typeface="Verdana" panose="020B0604030504040204" pitchFamily="34" charset="0"/>
              </a:rPr>
              <a:t>th</a:t>
            </a:r>
            <a:r>
              <a:rPr lang="en-US" altLang="en-US" sz="1600" i="1">
                <a:latin typeface="Verdana" panose="020B0604030504040204" pitchFamily="34" charset="0"/>
                <a:ea typeface="Verdana" panose="020B0604030504040204" pitchFamily="34" charset="0"/>
                <a:cs typeface="Verdana" panose="020B0604030504040204" pitchFamily="34" charset="0"/>
              </a:rPr>
              <a:t> Century, </a:t>
            </a:r>
            <a:r>
              <a:rPr lang="en-US" altLang="en-US" sz="1600">
                <a:latin typeface="Verdana" panose="020B0604030504040204" pitchFamily="34" charset="0"/>
                <a:ea typeface="Verdana" panose="020B0604030504040204" pitchFamily="34" charset="0"/>
                <a:cs typeface="Verdana" panose="020B0604030504040204" pitchFamily="34" charset="0"/>
              </a:rPr>
              <a:t>1930</a:t>
            </a:r>
          </a:p>
        </p:txBody>
      </p:sp>
      <p:pic>
        <p:nvPicPr>
          <p:cNvPr id="64515" name="Picture 5" descr="http://images.publicradio.org/content/2008/03/20/20080320_circusartists_33.jpg">
            <a:extLst>
              <a:ext uri="{FF2B5EF4-FFF2-40B4-BE49-F238E27FC236}">
                <a16:creationId xmlns:a16="http://schemas.microsoft.com/office/drawing/2014/main" id="{C5576D88-A1D3-4667-8902-C78E1CB64B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1524000"/>
            <a:ext cx="5780088" cy="4572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EE5D93CB-BC98-4A66-9FD6-C93011C1DF58}"/>
              </a:ext>
            </a:extLst>
          </p:cNvPr>
          <p:cNvSpPr>
            <a:spLocks noGrp="1" noChangeArrowheads="1"/>
          </p:cNvSpPr>
          <p:nvPr>
            <p:ph type="title"/>
          </p:nvPr>
        </p:nvSpPr>
        <p:spPr>
          <a:xfrm>
            <a:off x="1981200" y="274638"/>
            <a:ext cx="8229600" cy="1096962"/>
          </a:xfrm>
        </p:spPr>
        <p:txBody>
          <a:bodyPr/>
          <a:lstStyle/>
          <a:p>
            <a:pPr eaLnBrk="1" hangingPunct="1"/>
            <a:r>
              <a:rPr lang="en-US" altLang="en-US" sz="1600" b="1">
                <a:latin typeface="Verdana" panose="020B0604030504040204" pitchFamily="34" charset="0"/>
                <a:ea typeface="Verdana" panose="020B0604030504040204" pitchFamily="34" charset="0"/>
                <a:cs typeface="Verdana" panose="020B0604030504040204" pitchFamily="34" charset="0"/>
              </a:rPr>
              <a:t>Albert Renger-Patzsch</a:t>
            </a:r>
            <a:r>
              <a:rPr lang="en-US" altLang="en-US" sz="1600">
                <a:latin typeface="Verdana" panose="020B0604030504040204" pitchFamily="34" charset="0"/>
                <a:ea typeface="Verdana" panose="020B0604030504040204" pitchFamily="34" charset="0"/>
                <a:cs typeface="Verdana" panose="020B0604030504040204" pitchFamily="34" charset="0"/>
              </a:rPr>
              <a:t> (German 1897 – 1966),  </a:t>
            </a:r>
            <a:r>
              <a:rPr lang="en-US" altLang="en-US" sz="1600" b="1">
                <a:latin typeface="Verdana" panose="020B0604030504040204" pitchFamily="34" charset="0"/>
                <a:ea typeface="Verdana" panose="020B0604030504040204" pitchFamily="34" charset="0"/>
                <a:cs typeface="Verdana" panose="020B0604030504040204" pitchFamily="34" charset="0"/>
              </a:rPr>
              <a:t>New Objectivity</a:t>
            </a:r>
            <a:br>
              <a:rPr lang="en-US" altLang="en-US" sz="1600">
                <a:latin typeface="Verdana" panose="020B0604030504040204" pitchFamily="34" charset="0"/>
                <a:ea typeface="Verdana" panose="020B0604030504040204" pitchFamily="34" charset="0"/>
                <a:cs typeface="Verdana" panose="020B0604030504040204" pitchFamily="34" charset="0"/>
              </a:rPr>
            </a:br>
            <a:r>
              <a:rPr lang="en-US" altLang="en-US" sz="1600" i="1">
                <a:latin typeface="Verdana" panose="020B0604030504040204" pitchFamily="34" charset="0"/>
                <a:ea typeface="Verdana" panose="020B0604030504040204" pitchFamily="34" charset="0"/>
                <a:cs typeface="Verdana" panose="020B0604030504040204" pitchFamily="34" charset="0"/>
              </a:rPr>
              <a:t>Irons Used in Shoemaking, Fagus Works</a:t>
            </a:r>
            <a:r>
              <a:rPr lang="en-US" altLang="en-US" sz="1600">
                <a:latin typeface="Verdana" panose="020B0604030504040204" pitchFamily="34" charset="0"/>
                <a:ea typeface="Verdana" panose="020B0604030504040204" pitchFamily="34" charset="0"/>
                <a:cs typeface="Verdana" panose="020B0604030504040204" pitchFamily="34" charset="0"/>
              </a:rPr>
              <a:t>, c. 1925 (left) and </a:t>
            </a:r>
            <a:r>
              <a:rPr lang="en-US" altLang="en-US" sz="1600" i="1">
                <a:latin typeface="Verdana" panose="020B0604030504040204" pitchFamily="34" charset="0"/>
                <a:ea typeface="Verdana" panose="020B0604030504040204" pitchFamily="34" charset="0"/>
                <a:cs typeface="Verdana" panose="020B0604030504040204" pitchFamily="34" charset="0"/>
              </a:rPr>
              <a:t>Foxgloves</a:t>
            </a:r>
            <a:r>
              <a:rPr lang="en-US" altLang="en-US" sz="1600">
                <a:latin typeface="Verdana" panose="020B0604030504040204" pitchFamily="34" charset="0"/>
                <a:ea typeface="Verdana" panose="020B0604030504040204" pitchFamily="34" charset="0"/>
                <a:cs typeface="Verdana" panose="020B0604030504040204" pitchFamily="34" charset="0"/>
              </a:rPr>
              <a:t>, c. 1925 (right)</a:t>
            </a:r>
          </a:p>
        </p:txBody>
      </p:sp>
      <p:pic>
        <p:nvPicPr>
          <p:cNvPr id="65539" name="Picture 3" descr="Renger_Patzsch_irons_used_in_shoemaking_1925">
            <a:extLst>
              <a:ext uri="{FF2B5EF4-FFF2-40B4-BE49-F238E27FC236}">
                <a16:creationId xmlns:a16="http://schemas.microsoft.com/office/drawing/2014/main" id="{30885045-308B-4F3F-A11F-66896168DC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1" y="1828800"/>
            <a:ext cx="3197225"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4" descr="renger_patzsch_foxglove_c1925">
            <a:extLst>
              <a:ext uri="{FF2B5EF4-FFF2-40B4-BE49-F238E27FC236}">
                <a16:creationId xmlns:a16="http://schemas.microsoft.com/office/drawing/2014/main" id="{280310A9-49A3-4234-90F5-4F62FF1CEB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1" y="1828800"/>
            <a:ext cx="3021013" cy="414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6A827BCD-08DC-4069-B7F6-A0A019AC7BF8}"/>
              </a:ext>
            </a:extLst>
          </p:cNvPr>
          <p:cNvSpPr>
            <a:spLocks noGrp="1" noChangeArrowheads="1"/>
          </p:cNvSpPr>
          <p:nvPr>
            <p:ph type="title"/>
          </p:nvPr>
        </p:nvSpPr>
        <p:spPr>
          <a:xfrm>
            <a:off x="1828800" y="274638"/>
            <a:ext cx="8610600" cy="1477962"/>
          </a:xfrm>
        </p:spPr>
        <p:txBody>
          <a:bodyPr/>
          <a:lstStyle/>
          <a:p>
            <a:pPr algn="l" eaLnBrk="1" hangingPunct="1"/>
            <a:r>
              <a:rPr lang="en-US" altLang="en-US" sz="1600">
                <a:latin typeface="Verdana" panose="020B0604030504040204" pitchFamily="34" charset="0"/>
                <a:ea typeface="Verdana" panose="020B0604030504040204" pitchFamily="34" charset="0"/>
                <a:cs typeface="Verdana" panose="020B0604030504040204" pitchFamily="34" charset="0"/>
              </a:rPr>
              <a:t>Hitler and Goebbels at the </a:t>
            </a:r>
            <a:r>
              <a:rPr lang="en-US" altLang="en-US" sz="1600" i="1">
                <a:latin typeface="Verdana" panose="020B0604030504040204" pitchFamily="34" charset="0"/>
                <a:ea typeface="Verdana" panose="020B0604030504040204" pitchFamily="34" charset="0"/>
                <a:cs typeface="Verdana" panose="020B0604030504040204" pitchFamily="34" charset="0"/>
              </a:rPr>
              <a:t>Degenerate Art </a:t>
            </a:r>
            <a:r>
              <a:rPr lang="en-US" altLang="en-US" sz="1600">
                <a:latin typeface="Verdana" panose="020B0604030504040204" pitchFamily="34" charset="0"/>
                <a:ea typeface="Verdana" panose="020B0604030504040204" pitchFamily="34" charset="0"/>
                <a:cs typeface="Verdana" panose="020B0604030504040204" pitchFamily="34" charset="0"/>
              </a:rPr>
              <a:t>(</a:t>
            </a:r>
            <a:r>
              <a:rPr lang="en-US" altLang="en-US" sz="1600" i="1">
                <a:latin typeface="Verdana" panose="020B0604030504040204" pitchFamily="34" charset="0"/>
                <a:ea typeface="Verdana" panose="020B0604030504040204" pitchFamily="34" charset="0"/>
                <a:cs typeface="Verdana" panose="020B0604030504040204" pitchFamily="34" charset="0"/>
              </a:rPr>
              <a:t>Entartete</a:t>
            </a:r>
            <a:r>
              <a:rPr lang="en-US" altLang="en-US" sz="1600">
                <a:latin typeface="Verdana" panose="020B0604030504040204" pitchFamily="34" charset="0"/>
                <a:ea typeface="Verdana" panose="020B0604030504040204" pitchFamily="34" charset="0"/>
                <a:cs typeface="Verdana" panose="020B0604030504040204" pitchFamily="34" charset="0"/>
              </a:rPr>
              <a:t> </a:t>
            </a:r>
            <a:r>
              <a:rPr lang="en-US" altLang="en-US" sz="1600" i="1">
                <a:latin typeface="Verdana" panose="020B0604030504040204" pitchFamily="34" charset="0"/>
                <a:ea typeface="Verdana" panose="020B0604030504040204" pitchFamily="34" charset="0"/>
                <a:cs typeface="Verdana" panose="020B0604030504040204" pitchFamily="34" charset="0"/>
              </a:rPr>
              <a:t>Kunst</a:t>
            </a:r>
            <a:r>
              <a:rPr lang="en-US" altLang="en-US" sz="1600">
                <a:latin typeface="Verdana" panose="020B0604030504040204" pitchFamily="34" charset="0"/>
                <a:ea typeface="Verdana" panose="020B0604030504040204" pitchFamily="34" charset="0"/>
                <a:cs typeface="Verdana" panose="020B0604030504040204" pitchFamily="34" charset="0"/>
              </a:rPr>
              <a:t>) exhibition exhibit, featuring over 650 paintings, sculptures, prints, and books from the collections of thirty two German museums, premiered in Munich on July 19, 1937 and remained on view until November 30 before travelling to eleven other cities in Germany and Austria.</a:t>
            </a:r>
          </a:p>
        </p:txBody>
      </p:sp>
      <p:pic>
        <p:nvPicPr>
          <p:cNvPr id="66563" name="Picture 4" descr="degenerate_art_photo_visitors_outside">
            <a:extLst>
              <a:ext uri="{FF2B5EF4-FFF2-40B4-BE49-F238E27FC236}">
                <a16:creationId xmlns:a16="http://schemas.microsoft.com/office/drawing/2014/main" id="{3804D802-A6DD-4303-8E4B-A0A8B3058D9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086600" y="1676400"/>
            <a:ext cx="3378200" cy="4330700"/>
          </a:xfrm>
          <a:noFill/>
        </p:spPr>
      </p:pic>
      <p:pic>
        <p:nvPicPr>
          <p:cNvPr id="66564" name="Picture 3" descr="degenerate-Art-Hitler-and-Goebbels-visit">
            <a:extLst>
              <a:ext uri="{FF2B5EF4-FFF2-40B4-BE49-F238E27FC236}">
                <a16:creationId xmlns:a16="http://schemas.microsoft.com/office/drawing/2014/main" id="{542E5574-5B32-4607-8613-3562BB166F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2209800"/>
            <a:ext cx="5105400" cy="2814638"/>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degenerate_art_catalogue_cover">
            <a:extLst>
              <a:ext uri="{FF2B5EF4-FFF2-40B4-BE49-F238E27FC236}">
                <a16:creationId xmlns:a16="http://schemas.microsoft.com/office/drawing/2014/main" id="{DF795BEE-BEA2-4572-9AE6-1D4E57148F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6201" y="1524000"/>
            <a:ext cx="2824163"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7" name="Picture 3" descr="degenerate_art_music">
            <a:extLst>
              <a:ext uri="{FF2B5EF4-FFF2-40B4-BE49-F238E27FC236}">
                <a16:creationId xmlns:a16="http://schemas.microsoft.com/office/drawing/2014/main" id="{4E2AC6B8-7DAD-4C59-BDA4-53A3DC5580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1" y="1600200"/>
            <a:ext cx="3076575"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Picture 4" descr="Hitler_propaganda_poster_worker_erwacht">
            <a:extLst>
              <a:ext uri="{FF2B5EF4-FFF2-40B4-BE49-F238E27FC236}">
                <a16:creationId xmlns:a16="http://schemas.microsoft.com/office/drawing/2014/main" id="{0A653ADA-CAF9-42F8-A558-9706E1E836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1752600"/>
            <a:ext cx="2630488" cy="393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02685BC8-35A7-4185-B03F-FA6C2253A5B4}"/>
              </a:ext>
            </a:extLst>
          </p:cNvPr>
          <p:cNvSpPr>
            <a:spLocks noGrp="1" noChangeArrowheads="1"/>
          </p:cNvSpPr>
          <p:nvPr>
            <p:ph type="title"/>
          </p:nvPr>
        </p:nvSpPr>
        <p:spPr>
          <a:xfrm>
            <a:off x="1981200" y="274638"/>
            <a:ext cx="8229600" cy="1096962"/>
          </a:xfrm>
        </p:spPr>
        <p:txBody>
          <a:bodyPr/>
          <a:lstStyle/>
          <a:p>
            <a:pPr eaLnBrk="1" hangingPunct="1"/>
            <a:r>
              <a:rPr lang="en-US" altLang="en-US" sz="1600">
                <a:latin typeface="Verdana" panose="020B0604030504040204" pitchFamily="34" charset="0"/>
                <a:ea typeface="Verdana" panose="020B0604030504040204" pitchFamily="34" charset="0"/>
                <a:cs typeface="Verdana" panose="020B0604030504040204" pitchFamily="34" charset="0"/>
              </a:rPr>
              <a:t>“Good German Art” admired and supported by the National Socialist (Nazi) Party</a:t>
            </a:r>
            <a:br>
              <a:rPr lang="en-US" altLang="en-US" sz="1600">
                <a:latin typeface="Verdana" panose="020B0604030504040204" pitchFamily="34" charset="0"/>
                <a:ea typeface="Verdana" panose="020B0604030504040204" pitchFamily="34" charset="0"/>
                <a:cs typeface="Verdana" panose="020B0604030504040204" pitchFamily="34" charset="0"/>
              </a:rPr>
            </a:br>
            <a:r>
              <a:rPr lang="en-US" altLang="en-US" sz="1600">
                <a:latin typeface="Verdana" panose="020B0604030504040204" pitchFamily="34" charset="0"/>
                <a:ea typeface="Verdana" panose="020B0604030504040204" pitchFamily="34" charset="0"/>
                <a:cs typeface="Verdana" panose="020B0604030504040204" pitchFamily="34" charset="0"/>
              </a:rPr>
              <a:t>(left)  Nazi artist, </a:t>
            </a:r>
            <a:r>
              <a:rPr lang="en-US" altLang="en-US" sz="1600" b="1">
                <a:latin typeface="Verdana" panose="020B0604030504040204" pitchFamily="34" charset="0"/>
                <a:ea typeface="Verdana" panose="020B0604030504040204" pitchFamily="34" charset="0"/>
                <a:cs typeface="Verdana" panose="020B0604030504040204" pitchFamily="34" charset="0"/>
              </a:rPr>
              <a:t>Ivo Saliger</a:t>
            </a:r>
            <a:r>
              <a:rPr lang="en-US" altLang="en-US" sz="1600">
                <a:latin typeface="Verdana" panose="020B0604030504040204" pitchFamily="34" charset="0"/>
                <a:ea typeface="Verdana" panose="020B0604030504040204" pitchFamily="34" charset="0"/>
                <a:cs typeface="Verdana" panose="020B0604030504040204" pitchFamily="34" charset="0"/>
              </a:rPr>
              <a:t>, </a:t>
            </a:r>
            <a:r>
              <a:rPr lang="en-US" altLang="en-US" sz="1600" i="1">
                <a:latin typeface="Verdana" panose="020B0604030504040204" pitchFamily="34" charset="0"/>
                <a:ea typeface="Verdana" panose="020B0604030504040204" pitchFamily="34" charset="0"/>
                <a:cs typeface="Verdana" panose="020B0604030504040204" pitchFamily="34" charset="0"/>
              </a:rPr>
              <a:t>Judgment of Paris</a:t>
            </a:r>
            <a:r>
              <a:rPr lang="en-US" altLang="en-US" sz="1600">
                <a:latin typeface="Verdana" panose="020B0604030504040204" pitchFamily="34" charset="0"/>
                <a:ea typeface="Verdana" panose="020B0604030504040204" pitchFamily="34" charset="0"/>
                <a:cs typeface="Verdana" panose="020B0604030504040204" pitchFamily="34" charset="0"/>
              </a:rPr>
              <a:t>, oil on canvas, </a:t>
            </a:r>
            <a:br>
              <a:rPr lang="en-US" altLang="en-US" sz="1600">
                <a:latin typeface="Verdana" panose="020B0604030504040204" pitchFamily="34" charset="0"/>
                <a:ea typeface="Verdana" panose="020B0604030504040204" pitchFamily="34" charset="0"/>
                <a:cs typeface="Verdana" panose="020B0604030504040204" pitchFamily="34" charset="0"/>
              </a:rPr>
            </a:br>
            <a:r>
              <a:rPr lang="en-US" altLang="en-US" sz="1600" b="1">
                <a:latin typeface="Verdana" panose="020B0604030504040204" pitchFamily="34" charset="0"/>
                <a:ea typeface="Verdana" panose="020B0604030504040204" pitchFamily="34" charset="0"/>
                <a:cs typeface="Verdana" panose="020B0604030504040204" pitchFamily="34" charset="0"/>
              </a:rPr>
              <a:t>Arno Becker</a:t>
            </a:r>
            <a:r>
              <a:rPr lang="en-US" altLang="en-US" sz="1600">
                <a:latin typeface="Verdana" panose="020B0604030504040204" pitchFamily="34" charset="0"/>
                <a:ea typeface="Verdana" panose="020B0604030504040204" pitchFamily="34" charset="0"/>
                <a:cs typeface="Verdana" panose="020B0604030504040204" pitchFamily="34" charset="0"/>
              </a:rPr>
              <a:t>, </a:t>
            </a:r>
            <a:r>
              <a:rPr lang="en-US" altLang="en-US" sz="1600" i="1">
                <a:latin typeface="Verdana" panose="020B0604030504040204" pitchFamily="34" charset="0"/>
                <a:ea typeface="Verdana" panose="020B0604030504040204" pitchFamily="34" charset="0"/>
                <a:cs typeface="Verdana" panose="020B0604030504040204" pitchFamily="34" charset="0"/>
              </a:rPr>
              <a:t>Predestination</a:t>
            </a:r>
            <a:r>
              <a:rPr lang="en-US" altLang="en-US" sz="1600">
                <a:latin typeface="Verdana" panose="020B0604030504040204" pitchFamily="34" charset="0"/>
                <a:ea typeface="Verdana" panose="020B0604030504040204" pitchFamily="34" charset="0"/>
                <a:cs typeface="Verdana" panose="020B0604030504040204" pitchFamily="34" charset="0"/>
              </a:rPr>
              <a:t>, 1938 (right)</a:t>
            </a:r>
          </a:p>
        </p:txBody>
      </p:sp>
      <p:pic>
        <p:nvPicPr>
          <p:cNvPr id="68611" name="Picture 3" descr="hitler_arno_becker_predestination">
            <a:extLst>
              <a:ext uri="{FF2B5EF4-FFF2-40B4-BE49-F238E27FC236}">
                <a16:creationId xmlns:a16="http://schemas.microsoft.com/office/drawing/2014/main" id="{FC0465C5-6A63-480C-BBF5-5B2D5715FFD8}"/>
              </a:ext>
            </a:extLst>
          </p:cNvPr>
          <p:cNvPicPr>
            <a:picLocks noChangeAspect="1" noChangeArrowheads="1"/>
          </p:cNvPicPr>
          <p:nvPr/>
        </p:nvPicPr>
        <p:blipFill>
          <a:blip r:embed="rId2">
            <a:lum bright="-6000" contrast="26000"/>
            <a:extLst>
              <a:ext uri="{28A0092B-C50C-407E-A947-70E740481C1C}">
                <a14:useLocalDpi xmlns:a14="http://schemas.microsoft.com/office/drawing/2010/main" val="0"/>
              </a:ext>
            </a:extLst>
          </a:blip>
          <a:srcRect/>
          <a:stretch>
            <a:fillRect/>
          </a:stretch>
        </p:blipFill>
        <p:spPr bwMode="auto">
          <a:xfrm>
            <a:off x="6553200" y="1828800"/>
            <a:ext cx="2998788"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Picture 4" descr="Nazi_painting_judgementOfParis_ivo_saliger">
            <a:extLst>
              <a:ext uri="{FF2B5EF4-FFF2-40B4-BE49-F238E27FC236}">
                <a16:creationId xmlns:a16="http://schemas.microsoft.com/office/drawing/2014/main" id="{ADC295F7-19F2-4DC1-BB40-A86D16223D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905001"/>
            <a:ext cx="3276600" cy="27416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5FEDA464-D18E-491A-8595-0B727E07F8F1}"/>
              </a:ext>
            </a:extLst>
          </p:cNvPr>
          <p:cNvSpPr>
            <a:spLocks noGrp="1" noChangeArrowheads="1"/>
          </p:cNvSpPr>
          <p:nvPr>
            <p:ph type="title"/>
          </p:nvPr>
        </p:nvSpPr>
        <p:spPr>
          <a:xfrm>
            <a:off x="1981200" y="609601"/>
            <a:ext cx="8229600" cy="563563"/>
          </a:xfrm>
        </p:spPr>
        <p:txBody>
          <a:bodyPr/>
          <a:lstStyle/>
          <a:p>
            <a:pPr eaLnBrk="1" hangingPunct="1"/>
            <a:r>
              <a:rPr lang="en-US" altLang="en-US" sz="1600" b="1">
                <a:latin typeface="Verdana" panose="020B0604030504040204" pitchFamily="34" charset="0"/>
                <a:ea typeface="Verdana" panose="020B0604030504040204" pitchFamily="34" charset="0"/>
                <a:cs typeface="Verdana" panose="020B0604030504040204" pitchFamily="34" charset="0"/>
              </a:rPr>
              <a:t>Adolph Hitler </a:t>
            </a:r>
            <a:r>
              <a:rPr lang="en-US" altLang="en-US" sz="1600">
                <a:latin typeface="Verdana" panose="020B0604030504040204" pitchFamily="34" charset="0"/>
                <a:ea typeface="Verdana" panose="020B0604030504040204" pitchFamily="34" charset="0"/>
                <a:cs typeface="Verdana" panose="020B0604030504040204" pitchFamily="34" charset="0"/>
              </a:rPr>
              <a:t>(German 1889 – 1945), </a:t>
            </a:r>
            <a:r>
              <a:rPr lang="en-US" altLang="en-US" sz="1600" i="1">
                <a:latin typeface="Verdana" panose="020B0604030504040204" pitchFamily="34" charset="0"/>
                <a:ea typeface="Verdana" panose="020B0604030504040204" pitchFamily="34" charset="0"/>
                <a:cs typeface="Verdana" panose="020B0604030504040204" pitchFamily="34" charset="0"/>
              </a:rPr>
              <a:t>Landscape</a:t>
            </a:r>
            <a:r>
              <a:rPr lang="en-US" altLang="en-US" sz="1600">
                <a:latin typeface="Verdana" panose="020B0604030504040204" pitchFamily="34" charset="0"/>
                <a:ea typeface="Verdana" panose="020B0604030504040204" pitchFamily="34" charset="0"/>
                <a:cs typeface="Verdana" panose="020B0604030504040204" pitchFamily="34" charset="0"/>
              </a:rPr>
              <a:t>, 1925</a:t>
            </a:r>
          </a:p>
        </p:txBody>
      </p:sp>
      <p:pic>
        <p:nvPicPr>
          <p:cNvPr id="69635" name="Picture 3" descr="Hitler_landscape_c">
            <a:extLst>
              <a:ext uri="{FF2B5EF4-FFF2-40B4-BE49-F238E27FC236}">
                <a16:creationId xmlns:a16="http://schemas.microsoft.com/office/drawing/2014/main" id="{0B5D3CB2-231A-4080-8F4C-DF6AE629A7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1676401"/>
            <a:ext cx="5486400" cy="36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8B453DED-653F-4B5A-AAC4-D9B4F9300F82}"/>
              </a:ext>
            </a:extLst>
          </p:cNvPr>
          <p:cNvSpPr>
            <a:spLocks noGrp="1" noChangeArrowheads="1"/>
          </p:cNvSpPr>
          <p:nvPr>
            <p:ph type="title"/>
          </p:nvPr>
        </p:nvSpPr>
        <p:spPr>
          <a:xfrm>
            <a:off x="1981200" y="1"/>
            <a:ext cx="8229600" cy="868363"/>
          </a:xfrm>
        </p:spPr>
        <p:txBody>
          <a:bodyPr/>
          <a:lstStyle/>
          <a:p>
            <a:pPr eaLnBrk="1" hangingPunct="1"/>
            <a:r>
              <a:rPr lang="en-US" altLang="en-US" sz="1600" b="1">
                <a:latin typeface="Verdana" panose="020B0604030504040204" pitchFamily="34" charset="0"/>
                <a:ea typeface="Verdana" panose="020B0604030504040204" pitchFamily="34" charset="0"/>
                <a:cs typeface="Verdana" panose="020B0604030504040204" pitchFamily="34" charset="0"/>
              </a:rPr>
              <a:t>Modersohn-Becker</a:t>
            </a:r>
            <a:r>
              <a:rPr lang="en-US" altLang="en-US" sz="1600">
                <a:latin typeface="Verdana" panose="020B0604030504040204" pitchFamily="34" charset="0"/>
                <a:ea typeface="Verdana" panose="020B0604030504040204" pitchFamily="34" charset="0"/>
                <a:cs typeface="Verdana" panose="020B0604030504040204" pitchFamily="34" charset="0"/>
              </a:rPr>
              <a:t>, </a:t>
            </a:r>
            <a:r>
              <a:rPr lang="en-US" altLang="en-US" sz="1600" i="1">
                <a:latin typeface="Verdana" panose="020B0604030504040204" pitchFamily="34" charset="0"/>
                <a:ea typeface="Verdana" panose="020B0604030504040204" pitchFamily="34" charset="0"/>
                <a:cs typeface="Verdana" panose="020B0604030504040204" pitchFamily="34" charset="0"/>
              </a:rPr>
              <a:t>Reclining Mother and Child</a:t>
            </a:r>
            <a:r>
              <a:rPr lang="en-US" altLang="en-US" sz="1600">
                <a:latin typeface="Verdana" panose="020B0604030504040204" pitchFamily="34" charset="0"/>
                <a:ea typeface="Verdana" panose="020B0604030504040204" pitchFamily="34" charset="0"/>
                <a:cs typeface="Verdana" panose="020B0604030504040204" pitchFamily="34" charset="0"/>
              </a:rPr>
              <a:t>, 1906  </a:t>
            </a:r>
            <a:br>
              <a:rPr lang="en-US" altLang="en-US" sz="1600">
                <a:latin typeface="Verdana" panose="020B0604030504040204" pitchFamily="34" charset="0"/>
                <a:ea typeface="Verdana" panose="020B0604030504040204" pitchFamily="34" charset="0"/>
                <a:cs typeface="Verdana" panose="020B0604030504040204" pitchFamily="34" charset="0"/>
              </a:rPr>
            </a:br>
            <a:r>
              <a:rPr lang="en-US" altLang="en-US" sz="1600">
                <a:latin typeface="Verdana" panose="020B0604030504040204" pitchFamily="34" charset="0"/>
                <a:ea typeface="Verdana" panose="020B0604030504040204" pitchFamily="34" charset="0"/>
                <a:cs typeface="Verdana" panose="020B0604030504040204" pitchFamily="34" charset="0"/>
              </a:rPr>
              <a:t>(lower right) </a:t>
            </a:r>
            <a:r>
              <a:rPr lang="en-US" altLang="en-US" sz="1600" b="1">
                <a:latin typeface="Verdana" panose="020B0604030504040204" pitchFamily="34" charset="0"/>
                <a:ea typeface="Verdana" panose="020B0604030504040204" pitchFamily="34" charset="0"/>
                <a:cs typeface="Verdana" panose="020B0604030504040204" pitchFamily="34" charset="0"/>
              </a:rPr>
              <a:t>Paul Gauguin</a:t>
            </a:r>
            <a:r>
              <a:rPr lang="en-US" altLang="en-US" sz="1600">
                <a:latin typeface="Verdana" panose="020B0604030504040204" pitchFamily="34" charset="0"/>
                <a:ea typeface="Verdana" panose="020B0604030504040204" pitchFamily="34" charset="0"/>
                <a:cs typeface="Verdana" panose="020B0604030504040204" pitchFamily="34" charset="0"/>
              </a:rPr>
              <a:t>, </a:t>
            </a:r>
            <a:r>
              <a:rPr lang="en-US" altLang="en-US" sz="1600" i="1">
                <a:latin typeface="Verdana" panose="020B0604030504040204" pitchFamily="34" charset="0"/>
                <a:ea typeface="Verdana" panose="020B0604030504040204" pitchFamily="34" charset="0"/>
                <a:cs typeface="Verdana" panose="020B0604030504040204" pitchFamily="34" charset="0"/>
              </a:rPr>
              <a:t>Nevermore</a:t>
            </a:r>
            <a:r>
              <a:rPr lang="en-US" altLang="en-US" sz="1600">
                <a:latin typeface="Verdana" panose="020B0604030504040204" pitchFamily="34" charset="0"/>
                <a:ea typeface="Verdana" panose="020B0604030504040204" pitchFamily="34" charset="0"/>
                <a:cs typeface="Verdana" panose="020B0604030504040204" pitchFamily="34" charset="0"/>
              </a:rPr>
              <a:t>, 1897</a:t>
            </a:r>
          </a:p>
        </p:txBody>
      </p:sp>
      <p:pic>
        <p:nvPicPr>
          <p:cNvPr id="8195" name="Picture 3" descr="modersohn_becker_mother_child_nude">
            <a:extLst>
              <a:ext uri="{FF2B5EF4-FFF2-40B4-BE49-F238E27FC236}">
                <a16:creationId xmlns:a16="http://schemas.microsoft.com/office/drawing/2014/main" id="{BA84D522-5D8E-4585-B2DD-B9AEA0DD9D7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33400" y="914400"/>
            <a:ext cx="5638800" cy="3783932"/>
          </a:xfrm>
          <a:noFill/>
          <a:ln>
            <a:solidFill>
              <a:schemeClr val="tx2"/>
            </a:solidFill>
            <a:miter lim="800000"/>
            <a:headEnd/>
            <a:tailEnd/>
          </a:ln>
        </p:spPr>
      </p:pic>
      <p:pic>
        <p:nvPicPr>
          <p:cNvPr id="8196" name="Picture 4" descr="gauguin_nevermore">
            <a:extLst>
              <a:ext uri="{FF2B5EF4-FFF2-40B4-BE49-F238E27FC236}">
                <a16:creationId xmlns:a16="http://schemas.microsoft.com/office/drawing/2014/main" id="{CBFA0A51-63B0-4E97-B772-EC03A63B09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4625" y="3810000"/>
            <a:ext cx="5133975" cy="2608263"/>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3509DBC4-424D-4F71-9DF8-B404C8F22804}"/>
              </a:ext>
            </a:extLst>
          </p:cNvPr>
          <p:cNvSpPr>
            <a:spLocks noGrp="1" noChangeArrowheads="1"/>
          </p:cNvSpPr>
          <p:nvPr>
            <p:ph type="title"/>
          </p:nvPr>
        </p:nvSpPr>
        <p:spPr>
          <a:xfrm>
            <a:off x="3401000" y="3974874"/>
            <a:ext cx="5697772" cy="762000"/>
          </a:xfrm>
        </p:spPr>
        <p:txBody>
          <a:bodyPr/>
          <a:lstStyle/>
          <a:p>
            <a:pPr eaLnBrk="1" hangingPunct="1"/>
            <a:r>
              <a:rPr lang="en-US" altLang="en-US" sz="1600" b="1" dirty="0">
                <a:latin typeface="Verdana" panose="020B0604030504040204" pitchFamily="34" charset="0"/>
                <a:ea typeface="Verdana" panose="020B0604030504040204" pitchFamily="34" charset="0"/>
                <a:cs typeface="Verdana" panose="020B0604030504040204" pitchFamily="34" charset="0"/>
              </a:rPr>
              <a:t>Paula Modersohn-Becker</a:t>
            </a:r>
            <a:br>
              <a:rPr lang="en-US" altLang="en-US" sz="1600" b="1" dirty="0">
                <a:latin typeface="Verdana" panose="020B0604030504040204" pitchFamily="34" charset="0"/>
                <a:ea typeface="Verdana" panose="020B0604030504040204" pitchFamily="34" charset="0"/>
                <a:cs typeface="Verdana" panose="020B0604030504040204" pitchFamily="34" charset="0"/>
              </a:rPr>
            </a:br>
            <a:r>
              <a:rPr lang="en-US" altLang="en-US" sz="1600" i="1" dirty="0">
                <a:latin typeface="Verdana" panose="020B0604030504040204" pitchFamily="34" charset="0"/>
                <a:ea typeface="Verdana" panose="020B0604030504040204" pitchFamily="34" charset="0"/>
                <a:cs typeface="Verdana" panose="020B0604030504040204" pitchFamily="34" charset="0"/>
              </a:rPr>
              <a:t>Reclining Mother and Child</a:t>
            </a:r>
            <a:r>
              <a:rPr lang="en-US" altLang="en-US" sz="1600" dirty="0">
                <a:latin typeface="Verdana" panose="020B0604030504040204" pitchFamily="34" charset="0"/>
                <a:ea typeface="Verdana" panose="020B0604030504040204" pitchFamily="34" charset="0"/>
                <a:cs typeface="Verdana" panose="020B0604030504040204" pitchFamily="34" charset="0"/>
              </a:rPr>
              <a:t>, 1906</a:t>
            </a:r>
            <a:br>
              <a:rPr lang="en-US" altLang="en-US" sz="1600" dirty="0">
                <a:latin typeface="Verdana" panose="020B0604030504040204" pitchFamily="34" charset="0"/>
                <a:ea typeface="Verdana" panose="020B0604030504040204" pitchFamily="34" charset="0"/>
                <a:cs typeface="Verdana" panose="020B0604030504040204" pitchFamily="34" charset="0"/>
              </a:rPr>
            </a:br>
            <a:r>
              <a:rPr lang="en-US" altLang="en-US" sz="1600" dirty="0">
                <a:latin typeface="Verdana" panose="020B0604030504040204" pitchFamily="34" charset="0"/>
                <a:ea typeface="Verdana" panose="020B0604030504040204" pitchFamily="34" charset="0"/>
                <a:cs typeface="Verdana" panose="020B0604030504040204" pitchFamily="34" charset="0"/>
              </a:rPr>
              <a:t>A new genre: the maternal nude </a:t>
            </a:r>
          </a:p>
        </p:txBody>
      </p:sp>
      <p:pic>
        <p:nvPicPr>
          <p:cNvPr id="9219" name="Picture 5" descr="bougereau_madonna_with_stJohn">
            <a:extLst>
              <a:ext uri="{FF2B5EF4-FFF2-40B4-BE49-F238E27FC236}">
                <a16:creationId xmlns:a16="http://schemas.microsoft.com/office/drawing/2014/main" id="{2317091B-BBAC-490C-A3E2-A2120FCE79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205" y="1500545"/>
            <a:ext cx="2613025" cy="45720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9220" name="Picture 3" descr="modersohn_becker_mother_child_nude">
            <a:extLst>
              <a:ext uri="{FF2B5EF4-FFF2-40B4-BE49-F238E27FC236}">
                <a16:creationId xmlns:a16="http://schemas.microsoft.com/office/drawing/2014/main" id="{BCEBA03D-8A14-43A9-B323-DE277C0C857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373989" y="264406"/>
            <a:ext cx="5592383" cy="3752360"/>
          </a:xfrm>
          <a:noFill/>
          <a:ln>
            <a:solidFill>
              <a:schemeClr val="tx2"/>
            </a:solidFill>
            <a:miter lim="800000"/>
            <a:headEnd/>
            <a:tailEnd/>
          </a:ln>
        </p:spPr>
      </p:pic>
      <p:pic>
        <p:nvPicPr>
          <p:cNvPr id="9221" name="Picture 3" descr="munch_madonna">
            <a:extLst>
              <a:ext uri="{FF2B5EF4-FFF2-40B4-BE49-F238E27FC236}">
                <a16:creationId xmlns:a16="http://schemas.microsoft.com/office/drawing/2014/main" id="{EBC6C2A0-2EC2-4166-9BA5-7B15FC4C9B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74142" y="1828748"/>
            <a:ext cx="2919413" cy="3915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TextBox 8">
            <a:extLst>
              <a:ext uri="{FF2B5EF4-FFF2-40B4-BE49-F238E27FC236}">
                <a16:creationId xmlns:a16="http://schemas.microsoft.com/office/drawing/2014/main" id="{B63369F7-3E03-43FE-8A50-0349DC782D49}"/>
              </a:ext>
            </a:extLst>
          </p:cNvPr>
          <p:cNvSpPr txBox="1">
            <a:spLocks noChangeArrowheads="1"/>
          </p:cNvSpPr>
          <p:nvPr/>
        </p:nvSpPr>
        <p:spPr bwMode="auto">
          <a:xfrm>
            <a:off x="9272586" y="5744342"/>
            <a:ext cx="291941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b="1" dirty="0">
                <a:latin typeface="Verdana" panose="020B0604030504040204" pitchFamily="34" charset="0"/>
                <a:ea typeface="Verdana" panose="020B0604030504040204" pitchFamily="34" charset="0"/>
                <a:cs typeface="Verdana" panose="020B0604030504040204" pitchFamily="34" charset="0"/>
              </a:rPr>
              <a:t>Edvard Munch, </a:t>
            </a:r>
            <a:r>
              <a:rPr lang="en-US" altLang="en-US" sz="1400" i="1" dirty="0">
                <a:latin typeface="Verdana" panose="020B0604030504040204" pitchFamily="34" charset="0"/>
                <a:ea typeface="Verdana" panose="020B0604030504040204" pitchFamily="34" charset="0"/>
                <a:cs typeface="Verdana" panose="020B0604030504040204" pitchFamily="34" charset="0"/>
              </a:rPr>
              <a:t>Madonna, </a:t>
            </a:r>
            <a:r>
              <a:rPr lang="en-US" altLang="en-US" sz="1400" dirty="0">
                <a:latin typeface="Verdana" panose="020B0604030504040204" pitchFamily="34" charset="0"/>
                <a:ea typeface="Verdana" panose="020B0604030504040204" pitchFamily="34" charset="0"/>
                <a:cs typeface="Verdana" panose="020B0604030504040204" pitchFamily="34" charset="0"/>
              </a:rPr>
              <a:t>lithograph, 1895</a:t>
            </a:r>
            <a:endParaRPr lang="en-US" altLang="en-US" sz="1400" dirty="0"/>
          </a:p>
        </p:txBody>
      </p:sp>
      <p:sp>
        <p:nvSpPr>
          <p:cNvPr id="2" name="Rectangle 1">
            <a:extLst>
              <a:ext uri="{FF2B5EF4-FFF2-40B4-BE49-F238E27FC236}">
                <a16:creationId xmlns:a16="http://schemas.microsoft.com/office/drawing/2014/main" id="{3C059C50-DBE9-42C9-8BE4-6B5EE25CAB7D}"/>
              </a:ext>
            </a:extLst>
          </p:cNvPr>
          <p:cNvSpPr/>
          <p:nvPr/>
        </p:nvSpPr>
        <p:spPr>
          <a:xfrm>
            <a:off x="381000" y="6070374"/>
            <a:ext cx="4038600" cy="523220"/>
          </a:xfrm>
          <a:prstGeom prst="rect">
            <a:avLst/>
          </a:prstGeom>
        </p:spPr>
        <p:txBody>
          <a:bodyPr wrap="square">
            <a:spAutoFit/>
          </a:bodyPr>
          <a:lstStyle/>
          <a:p>
            <a:r>
              <a:rPr lang="en-US" altLang="en-US" sz="1400" b="1" dirty="0">
                <a:solidFill>
                  <a:prstClr val="white"/>
                </a:solidFill>
                <a:latin typeface="Verdana" panose="020B0604030504040204" pitchFamily="34" charset="0"/>
                <a:ea typeface="Verdana" panose="020B0604030504040204" pitchFamily="34" charset="0"/>
                <a:cs typeface="Verdana" panose="020B0604030504040204" pitchFamily="34" charset="0"/>
              </a:rPr>
              <a:t>William</a:t>
            </a:r>
            <a:r>
              <a:rPr lang="en-US" altLang="en-US" sz="1400" dirty="0">
                <a:solidFill>
                  <a:prstClr val="white"/>
                </a:solidFill>
                <a:latin typeface="Verdana" panose="020B0604030504040204" pitchFamily="34" charset="0"/>
                <a:ea typeface="Verdana" panose="020B0604030504040204" pitchFamily="34" charset="0"/>
                <a:cs typeface="Verdana" panose="020B0604030504040204" pitchFamily="34" charset="0"/>
              </a:rPr>
              <a:t> </a:t>
            </a:r>
            <a:r>
              <a:rPr lang="en-US" altLang="en-US" sz="1400" b="1" dirty="0">
                <a:solidFill>
                  <a:prstClr val="white"/>
                </a:solidFill>
                <a:latin typeface="Verdana" panose="020B0604030504040204" pitchFamily="34" charset="0"/>
                <a:ea typeface="Verdana" panose="020B0604030504040204" pitchFamily="34" charset="0"/>
                <a:cs typeface="Verdana" panose="020B0604030504040204" pitchFamily="34" charset="0"/>
              </a:rPr>
              <a:t>Bouguereau</a:t>
            </a:r>
            <a:r>
              <a:rPr lang="en-US" altLang="en-US" sz="1400" dirty="0">
                <a:solidFill>
                  <a:prstClr val="white"/>
                </a:solidFill>
                <a:latin typeface="Verdana" panose="020B0604030504040204" pitchFamily="34" charset="0"/>
                <a:ea typeface="Verdana" panose="020B0604030504040204" pitchFamily="34" charset="0"/>
                <a:cs typeface="Verdana" panose="020B0604030504040204" pitchFamily="34" charset="0"/>
              </a:rPr>
              <a:t>, </a:t>
            </a:r>
            <a:r>
              <a:rPr lang="en-US" altLang="en-US" sz="1400" i="1" dirty="0">
                <a:solidFill>
                  <a:prstClr val="white"/>
                </a:solidFill>
                <a:latin typeface="Verdana" panose="020B0604030504040204" pitchFamily="34" charset="0"/>
                <a:ea typeface="Verdana" panose="020B0604030504040204" pitchFamily="34" charset="0"/>
                <a:cs typeface="Verdana" panose="020B0604030504040204" pitchFamily="34" charset="0"/>
              </a:rPr>
              <a:t>Madonna and Child with Saint John the Baptist </a:t>
            </a:r>
            <a:r>
              <a:rPr lang="en-US" altLang="en-US" sz="1400" dirty="0">
                <a:solidFill>
                  <a:prstClr val="white"/>
                </a:solidFill>
                <a:latin typeface="Verdana" panose="020B0604030504040204" pitchFamily="34" charset="0"/>
                <a:ea typeface="Verdana" panose="020B0604030504040204" pitchFamily="34" charset="0"/>
                <a:cs typeface="Verdana" panose="020B0604030504040204" pitchFamily="34" charset="0"/>
              </a:rPr>
              <a:t>c. 1890.</a:t>
            </a:r>
            <a:r>
              <a:rPr lang="en-US" altLang="en-US" sz="1400" i="1" dirty="0">
                <a:solidFill>
                  <a:prstClr val="white"/>
                </a:solidFill>
                <a:latin typeface="Verdana" panose="020B0604030504040204" pitchFamily="34" charset="0"/>
                <a:ea typeface="Verdana" panose="020B0604030504040204" pitchFamily="34" charset="0"/>
                <a:cs typeface="Verdana" panose="020B0604030504040204" pitchFamily="34" charset="0"/>
              </a:rPr>
              <a:t> </a:t>
            </a:r>
            <a:endParaRPr lang="en-US" sz="14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706BF70-F0DF-4DD8-9133-541D9C706487}"/>
              </a:ext>
            </a:extLst>
          </p:cNvPr>
          <p:cNvSpPr>
            <a:spLocks noGrp="1" noChangeArrowheads="1"/>
          </p:cNvSpPr>
          <p:nvPr>
            <p:ph type="title"/>
          </p:nvPr>
        </p:nvSpPr>
        <p:spPr/>
        <p:txBody>
          <a:bodyPr/>
          <a:lstStyle/>
          <a:p>
            <a:pPr algn="l" eaLnBrk="1" hangingPunct="1"/>
            <a:r>
              <a:rPr lang="en-US" altLang="en-US" sz="1600" b="1" dirty="0">
                <a:latin typeface="Verdana" panose="020B0604030504040204" pitchFamily="34" charset="0"/>
                <a:ea typeface="Verdana" panose="020B0604030504040204" pitchFamily="34" charset="0"/>
                <a:cs typeface="Verdana" panose="020B0604030504040204" pitchFamily="34" charset="0"/>
              </a:rPr>
              <a:t>Käthe Kollwitz</a:t>
            </a:r>
            <a:r>
              <a:rPr lang="en-US" altLang="en-US" sz="1600" dirty="0">
                <a:latin typeface="Verdana" panose="020B0604030504040204" pitchFamily="34" charset="0"/>
                <a:ea typeface="Verdana" panose="020B0604030504040204" pitchFamily="34" charset="0"/>
                <a:cs typeface="Verdana" panose="020B0604030504040204" pitchFamily="34" charset="0"/>
              </a:rPr>
              <a:t> (German 1867-1945),  </a:t>
            </a:r>
            <a:r>
              <a:rPr lang="en-US" altLang="en-US" sz="1600" i="1" dirty="0">
                <a:latin typeface="Verdana" panose="020B0604030504040204" pitchFamily="34" charset="0"/>
                <a:ea typeface="Verdana" panose="020B0604030504040204" pitchFamily="34" charset="0"/>
                <a:cs typeface="Verdana" panose="020B0604030504040204" pitchFamily="34" charset="0"/>
              </a:rPr>
              <a:t>Self Portrait and Nude Studies</a:t>
            </a:r>
            <a:r>
              <a:rPr lang="en-US" altLang="en-US" sz="1600" dirty="0">
                <a:latin typeface="Verdana" panose="020B0604030504040204" pitchFamily="34" charset="0"/>
                <a:ea typeface="Verdana" panose="020B0604030504040204" pitchFamily="34" charset="0"/>
                <a:cs typeface="Verdana" panose="020B0604030504040204" pitchFamily="34" charset="0"/>
              </a:rPr>
              <a:t>, 1900, graphite, pen and black ink. 280 x 445 cm. Stuttgart</a:t>
            </a:r>
          </a:p>
        </p:txBody>
      </p:sp>
      <p:pic>
        <p:nvPicPr>
          <p:cNvPr id="10243" name="Picture 4" descr="Kollwitz_selfPortraitAndNudeStudies_1900_graphite_pen_blackInk_280x445cm_stuttgart">
            <a:extLst>
              <a:ext uri="{FF2B5EF4-FFF2-40B4-BE49-F238E27FC236}">
                <a16:creationId xmlns:a16="http://schemas.microsoft.com/office/drawing/2014/main" id="{9DA054B8-6552-418B-A91A-3726E652FD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1" y="2438401"/>
            <a:ext cx="3590925"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1223</TotalTime>
  <Words>1236</Words>
  <Application>Microsoft Office PowerPoint</Application>
  <PresentationFormat>Widescreen</PresentationFormat>
  <Paragraphs>95</Paragraphs>
  <Slides>65</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65</vt:i4>
      </vt:variant>
    </vt:vector>
  </HeadingPairs>
  <TitlesOfParts>
    <vt:vector size="69" baseType="lpstr">
      <vt:lpstr>Arial</vt:lpstr>
      <vt:lpstr>Calibri</vt:lpstr>
      <vt:lpstr>Verdana</vt:lpstr>
      <vt:lpstr>Office Theme</vt:lpstr>
      <vt:lpstr>Expressionism in Germany</vt:lpstr>
      <vt:lpstr>Paula Modersohn-Becker  (German, 1876-1907: 31 years) from Post-Impressionism to Proto-Expressionism</vt:lpstr>
      <vt:lpstr>(left) Otto Modersohn, Moor Grasses, 1895 (right) Paula Modersohn-Becker, Red House, 1900 Worpswede, a rural German village and artist colony</vt:lpstr>
      <vt:lpstr>Paula Modersohn-Becker (left) with sculptor Clara Westhoff  Becker spent 6 months in Paris 1900 where Westhoff was studying with Auguste Rodin  and attending the Académie Colarossi, an alternative artist-founded school that admitted women (below) </vt:lpstr>
      <vt:lpstr>Paula Modersohn-Becker (right), Self Portrait on Her Sixth Wedding Day, 1906, oil on board, 101 cm high.  (left) Self-Portrait with Amber Necklace, 1906.   During the artist’s last (1906) stay in Paris she painted a series of nude self portraits, unprecedented by a woman artist and considered among the most historically significant works of her short career.</vt:lpstr>
      <vt:lpstr>Paula Modersohn-Becker, Self-Portrait with Amber Necklace (left), 1906 Paul Gauguin, Two Tahitian Women (right), 1899</vt:lpstr>
      <vt:lpstr>Modersohn-Becker, Reclining Mother and Child, 1906   (lower right) Paul Gauguin, Nevermore, 1897</vt:lpstr>
      <vt:lpstr>Paula Modersohn-Becker Reclining Mother and Child, 1906 A new genre: the maternal nude </vt:lpstr>
      <vt:lpstr>Käthe Kollwitz (German 1867-1945),  Self Portrait and Nude Studies, 1900, graphite, pen and black ink. 280 x 445 cm. Stuttgart</vt:lpstr>
      <vt:lpstr>Käthe Kollwitz (German 1867-1945), Woman with Dead child, 1903, etching with engraving overprinted with a gold tone plate, 47.6 x 41.9 cm Paula Modersohn-Becker (German 1876-1907), Reclining Mother and Child, oil on canvas, 124.7 x 82 cm. 1906 (right)</vt:lpstr>
      <vt:lpstr>Käthe Kollwitz, The Volunteers, 1924, woodcut.  Part of the War Cycle</vt:lpstr>
      <vt:lpstr>Käthe Kollwitz, The Sacrifice, woodcut, 1924, part of War Cycle   (right) Nie Wieder Kreig! (No More War!), litho poster for the Social Democratic Party, 1924</vt:lpstr>
      <vt:lpstr>Käthe Kollwitz, Death Seizing a Woman,1934, from the series Death, 1934-36, lithograph printed in black, 20 x 15”  MoMA NYC (right) Self Portrait, 1934, lithograph.   In 1933 the Nazis made it illegal to display Kollwitz’s art and confiscated it, declaring "In the Third Reich mothers have no need to defend their children. The State does that.“  Kollwitz, the first woman elected to the Prussian Academy of Art in Berlin, was expelled. </vt:lpstr>
      <vt:lpstr>Käthe Kollwitz, The Seed for Planting Shall Not Be Ground, 1942, lithograph</vt:lpstr>
      <vt:lpstr>Wassily Kandinsky  (Russian 1866-1944)   The artist is not born to a life of pleasure.  He must not live idle; he has a hard work to perform, and one which often proves a cross to be borne.  He must realize that his every deed, feeling, and thought are raw but sure material from which his work is to arise, that he is free in art but not in life....The artist is not only a king...because he has great power, but also because he has great duties.  Wassily Kandinsky, "Conclusion" Concerning the Spiritual in Art, 1912</vt:lpstr>
      <vt:lpstr> Wassily Kandinsky, The Blue Rider, oil on cardboard, 1903 Claude Monet, Haystack (Winter), 1891  Kandinsky's themes and symbolic objects become his iconography. The Blue Rider will recur and evolve according to the principles he defines in his theoretical essays, Concerning the Spiritual in Art and in The Blue Rider Almanac. </vt:lpstr>
      <vt:lpstr>(left) Wassily Kandinsky, The Blue Mountain, 1908, o/c  (below) Matisse, The Joy of Life, 1906 Kandinsky’s Fauvist (style) symbolist landscapes</vt:lpstr>
      <vt:lpstr>(right) Annie Besant and Charles Leadbeater (Theosophist), Thought-Form: Music of Wagner 1905, (left) Kandinsky, Mountain, 1908  Towards abstract painting</vt:lpstr>
      <vt:lpstr>(left) Wassily Kandinsky, Murnau: View with Railroad and Castle, 1909, oil on cardboard Kandinsky, Church in Murnau, 1910, Oil on cardboard</vt:lpstr>
      <vt:lpstr>Wassily Kandinsky, Study for Composition 2, 1909-10, oil on canvas, 38 x 51”,  Solomon Guggenheim Museum, NYC.   Based on the Deluge (Genesis) and (Apocalypse) Revelations</vt:lpstr>
      <vt:lpstr>Wassily Kandinsky, 1911, Composition IV,  o/c objective forms are “veiled” and “dissolved”   "I more or less dissolved the objects so that they could not all be recognized at once, and so that their psychic sounds could be experienced one after the other by the observer." </vt:lpstr>
      <vt:lpstr>Wassily Kandinsky, Composition 7, 1913, o/c, 6’6” x 9’11”</vt:lpstr>
      <vt:lpstr>(left) Kandinsky, Cover of Der Blaue Reiter (The Blue Rider) Almanac, woodcut, 1912 (right) Kandinsky, Cover of Concerning the Spiritual in Art, 1912   "Then I saw heaven opened, and behold, a white horse!  He who sat upon it is called Faithful and True and in righteousness he judges and makes war. He is clad in a white robe dipped in blood."  Revelations</vt:lpstr>
      <vt:lpstr>Hilma af Klint, Swedish, 1862- 1944, Paintings for the Future, Guggenheim Museum, New York City</vt:lpstr>
      <vt:lpstr>Die Brücke (The Bridge) Dresden Germany  (left) Ernst Ludwig Kirchner (German, 1880-1938), The Painters of Die Brucke, 1925, o/c (L to R: Otto Muller, Kirchner, Erich Heckel, Karl Schmidt-Rottluff (right) Manifesto of the Artists’ Group the Brücke, woodcuts   “With faith in progress and in a new generation of creators and spectators we call together all youth.  As youth, we carry the future and want to create for ourselves freedom of life and of movement against the long established older forces.  Everyone who reproduces that which drives him to creation with directness and authenticity belongs to us."</vt:lpstr>
      <vt:lpstr>(left) Ernst Ludwig Kirchner, Girl With Japanese Parasol, oil, 1909 (Die Brücke) (right) Henri Matisse, Blue Nude: Souvenir of Biskra, 1907 (Fauve)</vt:lpstr>
      <vt:lpstr>(left) Ernst Ludwig Kirchner, The Street, 1907, oil on canvas (right) Kirchner, Market Place with Red Tower, 1915, oil on canvas</vt:lpstr>
      <vt:lpstr>(left) Ernst Ludwig Kirchner, Nudes Playing Under the Trees, o/c 1910  (right) Erich Heckel (German, 1883-1970) Crystalline Day, o/c 1913 (Die Brücke)   The subject of both is the Die Brücke Moritzburg retreat - rural bohemia (Edenic, Pre-Lapsarian, shared affinities with Germanic youth/nature cult)</vt:lpstr>
      <vt:lpstr>Ernst Ludwig Kirchner, Dancing Woman, 1911, wood polychromed (center) André Derain (French Fauve painter and sculptor, 1880-1954)  Crouching Man, 1907, stone, 13 x 11” (right) Paul Gauguin, Idol, 1892, wood polychromed Expressionist Primitivism – French and German</vt:lpstr>
      <vt:lpstr>(left) Ernst Ludwig Kirchner, Self-Portrait as a Soldier, 1915 (right) Kirchner, The Soldier Bath (Artillerymen), 1915, oil on canvas, 55 x 59 inches</vt:lpstr>
      <vt:lpstr>Emil Nolde (German, 1867-1956) , The Last Supper, 33 x 42” oil, 1909</vt:lpstr>
      <vt:lpstr>Emil Nolde, Christ and the Children, 1910 </vt:lpstr>
      <vt:lpstr>(left) Emil Nolde, Dance around the Golden Calf, 1910, oil on canvas, 88 x 105 cm, with detail, below.  Visited German New Guinea in 1913. (right) Nolde, Prophet, 1912, woodcut.  </vt:lpstr>
      <vt:lpstr>Egon Schiele (Austrian 1890-1918), Self-Portraits, 1911</vt:lpstr>
      <vt:lpstr>Egon Schiele (Austrian 1890 -1918), Danae, 1909, Oil and metal on canvas (right)  Gustave Klimt (Austrian 1862 - 1918), Death and Life,  1908-9</vt:lpstr>
      <vt:lpstr>Egon Schiele, Cardinal and Nun, 1912</vt:lpstr>
      <vt:lpstr>Egon Schiele, The Self Seer II (Death and the Man), 1911, oil, 31 x 31”</vt:lpstr>
      <vt:lpstr>Egon Schiele, Portrait of Paris von Gutersloh, 1918, oil on canvas, 55 x 43”  Minneapolis Institute of Art</vt:lpstr>
      <vt:lpstr>Oskar Kokoschka (Austrian 1886-1980) (left) Self-Portrait (Der Sturm, Berlin), 1910 Kokoschka (center and right), Murder, Hope of Women, 1909, poster and drawing for his play.  First Expressionist play performed in Vienna, intended as blasphemy; OK called it a "gesture of defiance” meant to break down conventions of bourgeois society. </vt:lpstr>
      <vt:lpstr>Oskar Kokoschka, Portrait of Adolf Loos, 1909, oil, 29 x 36”, Berlin</vt:lpstr>
      <vt:lpstr>(left) Vincent Van Gogh, Père Tanguy, 1888  (center) Käthe Kollwitz, Lamentation: In Memory of Ernst Barlach (Grief), bronze, 1938 (right)  Oskar Kokoschka, Adolf Loos, 1909</vt:lpstr>
      <vt:lpstr>PowerPoint Presentation</vt:lpstr>
      <vt:lpstr>PowerPoint Presentation</vt:lpstr>
      <vt:lpstr>Oskar Kokoschka, Bride of the Wind (The Tempest), oil, 5’11” x 7’3”, 1914, Basel, Switzerland Oskar Kokoschka and Alma Mahler</vt:lpstr>
      <vt:lpstr>PowerPoint Presentation</vt:lpstr>
      <vt:lpstr>(left) Max Beckmann (German 1884 – 1950), Self Portrait with Raised Hand, 1907 / among 85 self-portraits (center) Beckmann, Self Portrait as Medical Orderly, 1915 (right) Beckmann, Self Portrait with Red Scarf, 1917</vt:lpstr>
      <vt:lpstr>PowerPoint Presentation</vt:lpstr>
      <vt:lpstr>Europe during and after World War I:  1914 (left) and 1919 (right)</vt:lpstr>
      <vt:lpstr>(left) Max Beckmann, Descent From the Cross, 1917 (right) Rogier Van Der Weyden (Netherlandish Northern Renaissance Painter, ca.1400-1464) Descent From the Cross, c. 1435</vt:lpstr>
      <vt:lpstr>Max Beckmann, The Night, 1918-19, oil on canvas</vt:lpstr>
      <vt:lpstr>PowerPoint Presentation</vt:lpstr>
      <vt:lpstr>Matthias Grünewald (German, c. 1480 - 1528)  Isenheim Altarpiece (closed) ,  c. 1510-15 triptych, standard format for Christian altar paintings</vt:lpstr>
      <vt:lpstr>Max Beckmann, Departure, 1932-33, oil on canvas, triptych  center panel 7' 3/4" x 45 3/8“,  MoMA NYC</vt:lpstr>
      <vt:lpstr>George Grosz (German 1893-1959) (left) Grey Day, 1921, oil on canvas (right) Grosz, Fit for Active Service (The Faith Healers), 1916-17, pen, brush, ink on paper, 20 x 14”, MoMA NYC. The artist is associated with New Objectivity and Berlin Dada movements but can be called a German Expressionist.</vt:lpstr>
      <vt:lpstr>Otto Dix (German Expressionist, 1891-1969), Self Portraits as Soldier, 1914</vt:lpstr>
      <vt:lpstr>Otto Dix, from print series, Der Krieg (War), etching with aquatint, 1924 (left) Mealtime in the Trenches, and (right) Skin Graft</vt:lpstr>
      <vt:lpstr>Otto Dix, Triptychon der Krieg (War Triptych), oil, 1929-1932, Dresden</vt:lpstr>
      <vt:lpstr>Otto Dix, The Skat Players – Card Pyaying War Invalids, 1920, oil and collage on canvas, 43x34”, Staatliche Museen zu Berlin</vt:lpstr>
      <vt:lpstr>August Sander (German, New Objectivity, 1876-1964), Brick Carrier (left), and Cook (right) 1928, from the Face of Time portfolio.  Sander was enormously influential on 20th century photographers </vt:lpstr>
      <vt:lpstr>August Sander, Circus People  from the portfolio, Citizens of the 20th Century, 1930</vt:lpstr>
      <vt:lpstr>Albert Renger-Patzsch (German 1897 – 1966),  New Objectivity Irons Used in Shoemaking, Fagus Works, c. 1925 (left) and Foxgloves, c. 1925 (right)</vt:lpstr>
      <vt:lpstr>Hitler and Goebbels at the Degenerate Art (Entartete Kunst) exhibition exhibit, featuring over 650 paintings, sculptures, prints, and books from the collections of thirty two German museums, premiered in Munich on July 19, 1937 and remained on view until November 30 before travelling to eleven other cities in Germany and Austria.</vt:lpstr>
      <vt:lpstr>PowerPoint Presentation</vt:lpstr>
      <vt:lpstr>“Good German Art” admired and supported by the National Socialist (Nazi) Party (left)  Nazi artist, Ivo Saliger, Judgment of Paris, oil on canvas,  Arno Becker, Predestination, 1938 (right)</vt:lpstr>
      <vt:lpstr>Adolph Hitler (German 1889 – 1945), Landscape, 1925</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Expressionism in Germany</dc:title>
  <dc:creator>Elaine</dc:creator>
  <cp:lastModifiedBy>O'Brien, Elaine</cp:lastModifiedBy>
  <cp:revision>53</cp:revision>
  <dcterms:created xsi:type="dcterms:W3CDTF">2008-10-20T05:00:22Z</dcterms:created>
  <dcterms:modified xsi:type="dcterms:W3CDTF">2019-09-22T00:21:07Z</dcterms:modified>
</cp:coreProperties>
</file>